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105"/>
  </p:notesMasterIdLst>
  <p:handoutMasterIdLst>
    <p:handoutMasterId r:id="rId106"/>
  </p:handoutMasterIdLst>
  <p:sldIdLst>
    <p:sldId id="256" r:id="rId5"/>
    <p:sldId id="257" r:id="rId6"/>
    <p:sldId id="323" r:id="rId7"/>
    <p:sldId id="324" r:id="rId8"/>
    <p:sldId id="325" r:id="rId9"/>
    <p:sldId id="334" r:id="rId10"/>
    <p:sldId id="258" r:id="rId11"/>
    <p:sldId id="327" r:id="rId12"/>
    <p:sldId id="328" r:id="rId13"/>
    <p:sldId id="329" r:id="rId14"/>
    <p:sldId id="259" r:id="rId15"/>
    <p:sldId id="318" r:id="rId16"/>
    <p:sldId id="332" r:id="rId17"/>
    <p:sldId id="274" r:id="rId18"/>
    <p:sldId id="275" r:id="rId19"/>
    <p:sldId id="270" r:id="rId20"/>
    <p:sldId id="260" r:id="rId21"/>
    <p:sldId id="278" r:id="rId22"/>
    <p:sldId id="279" r:id="rId23"/>
    <p:sldId id="276" r:id="rId24"/>
    <p:sldId id="261" r:id="rId25"/>
    <p:sldId id="262" r:id="rId26"/>
    <p:sldId id="263" r:id="rId27"/>
    <p:sldId id="280" r:id="rId28"/>
    <p:sldId id="326" r:id="rId29"/>
    <p:sldId id="264" r:id="rId30"/>
    <p:sldId id="282" r:id="rId31"/>
    <p:sldId id="283" r:id="rId32"/>
    <p:sldId id="266" r:id="rId33"/>
    <p:sldId id="331" r:id="rId34"/>
    <p:sldId id="284" r:id="rId35"/>
    <p:sldId id="288" r:id="rId36"/>
    <p:sldId id="287" r:id="rId37"/>
    <p:sldId id="285" r:id="rId38"/>
    <p:sldId id="286" r:id="rId39"/>
    <p:sldId id="289" r:id="rId40"/>
    <p:sldId id="267" r:id="rId41"/>
    <p:sldId id="293" r:id="rId42"/>
    <p:sldId id="292" r:id="rId43"/>
    <p:sldId id="268" r:id="rId44"/>
    <p:sldId id="333" r:id="rId45"/>
    <p:sldId id="295" r:id="rId46"/>
    <p:sldId id="294" r:id="rId47"/>
    <p:sldId id="269" r:id="rId48"/>
    <p:sldId id="317" r:id="rId49"/>
    <p:sldId id="296" r:id="rId50"/>
    <p:sldId id="290" r:id="rId51"/>
    <p:sldId id="319" r:id="rId52"/>
    <p:sldId id="397" r:id="rId53"/>
    <p:sldId id="398" r:id="rId54"/>
    <p:sldId id="330" r:id="rId55"/>
    <p:sldId id="297" r:id="rId56"/>
    <p:sldId id="301" r:id="rId57"/>
    <p:sldId id="300" r:id="rId58"/>
    <p:sldId id="298" r:id="rId59"/>
    <p:sldId id="299" r:id="rId60"/>
    <p:sldId id="271" r:id="rId61"/>
    <p:sldId id="340" r:id="rId62"/>
    <p:sldId id="336" r:id="rId63"/>
    <p:sldId id="339" r:id="rId64"/>
    <p:sldId id="341" r:id="rId65"/>
    <p:sldId id="272" r:id="rId66"/>
    <p:sldId id="273" r:id="rId67"/>
    <p:sldId id="337" r:id="rId68"/>
    <p:sldId id="338" r:id="rId69"/>
    <p:sldId id="312" r:id="rId70"/>
    <p:sldId id="376" r:id="rId71"/>
    <p:sldId id="378" r:id="rId72"/>
    <p:sldId id="379" r:id="rId73"/>
    <p:sldId id="380" r:id="rId74"/>
    <p:sldId id="381" r:id="rId75"/>
    <p:sldId id="377" r:id="rId76"/>
    <p:sldId id="303" r:id="rId77"/>
    <p:sldId id="383" r:id="rId78"/>
    <p:sldId id="382" r:id="rId79"/>
    <p:sldId id="384" r:id="rId80"/>
    <p:sldId id="385" r:id="rId81"/>
    <p:sldId id="386" r:id="rId82"/>
    <p:sldId id="387" r:id="rId83"/>
    <p:sldId id="304" r:id="rId84"/>
    <p:sldId id="306" r:id="rId85"/>
    <p:sldId id="307" r:id="rId86"/>
    <p:sldId id="308" r:id="rId87"/>
    <p:sldId id="309" r:id="rId88"/>
    <p:sldId id="392" r:id="rId89"/>
    <p:sldId id="310" r:id="rId90"/>
    <p:sldId id="388" r:id="rId91"/>
    <p:sldId id="320" r:id="rId92"/>
    <p:sldId id="311" r:id="rId93"/>
    <p:sldId id="390" r:id="rId94"/>
    <p:sldId id="393" r:id="rId95"/>
    <p:sldId id="321" r:id="rId96"/>
    <p:sldId id="322" r:id="rId97"/>
    <p:sldId id="335" r:id="rId98"/>
    <p:sldId id="394" r:id="rId99"/>
    <p:sldId id="389" r:id="rId100"/>
    <p:sldId id="395" r:id="rId101"/>
    <p:sldId id="396" r:id="rId102"/>
    <p:sldId id="315" r:id="rId103"/>
    <p:sldId id="316" r:id="rId10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Styl s motivem 1 – zvýraznění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9" autoAdjust="0"/>
    <p:restoredTop sz="91071" autoAdjust="0"/>
  </p:normalViewPr>
  <p:slideViewPr>
    <p:cSldViewPr>
      <p:cViewPr varScale="1">
        <p:scale>
          <a:sx n="109" d="100"/>
          <a:sy n="109" d="100"/>
        </p:scale>
        <p:origin x="142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Čermák" userId="9a888007fbecaa3b" providerId="LiveId" clId="{9200BCEA-77FE-42C4-9DDD-E764B44B6B92}"/>
    <pc:docChg chg="undo custSel modSld">
      <pc:chgData name="Karel Čermák" userId="9a888007fbecaa3b" providerId="LiveId" clId="{9200BCEA-77FE-42C4-9DDD-E764B44B6B92}" dt="2022-11-20T21:46:27.800" v="2510" actId="20577"/>
      <pc:docMkLst>
        <pc:docMk/>
      </pc:docMkLst>
      <pc:sldChg chg="modSp mod">
        <pc:chgData name="Karel Čermák" userId="9a888007fbecaa3b" providerId="LiveId" clId="{9200BCEA-77FE-42C4-9DDD-E764B44B6B92}" dt="2022-11-20T21:38:13.691" v="2013"/>
        <pc:sldMkLst>
          <pc:docMk/>
          <pc:sldMk cId="0" sldId="315"/>
        </pc:sldMkLst>
        <pc:spChg chg="mod">
          <ac:chgData name="Karel Čermák" userId="9a888007fbecaa3b" providerId="LiveId" clId="{9200BCEA-77FE-42C4-9DDD-E764B44B6B92}" dt="2022-11-20T21:38:13.691" v="2013"/>
          <ac:spMkLst>
            <pc:docMk/>
            <pc:sldMk cId="0" sldId="315"/>
            <ac:spMk id="68611" creationId="{F69BA876-4E74-4E31-8CA9-D3035374F0BD}"/>
          </ac:spMkLst>
        </pc:spChg>
      </pc:sldChg>
      <pc:sldChg chg="modSp mod">
        <pc:chgData name="Karel Čermák" userId="9a888007fbecaa3b" providerId="LiveId" clId="{9200BCEA-77FE-42C4-9DDD-E764B44B6B92}" dt="2022-11-20T21:46:27.800" v="2510" actId="20577"/>
        <pc:sldMkLst>
          <pc:docMk/>
          <pc:sldMk cId="0" sldId="316"/>
        </pc:sldMkLst>
        <pc:spChg chg="mod">
          <ac:chgData name="Karel Čermák" userId="9a888007fbecaa3b" providerId="LiveId" clId="{9200BCEA-77FE-42C4-9DDD-E764B44B6B92}" dt="2022-11-20T21:46:27.800" v="2510" actId="20577"/>
          <ac:spMkLst>
            <pc:docMk/>
            <pc:sldMk cId="0" sldId="316"/>
            <ac:spMk id="69635" creationId="{CBAEC7D1-CDB5-4638-B88B-25E6A0CF3A4C}"/>
          </ac:spMkLst>
        </pc:spChg>
      </pc:sldChg>
      <pc:sldChg chg="modSp mod">
        <pc:chgData name="Karel Čermák" userId="9a888007fbecaa3b" providerId="LiveId" clId="{9200BCEA-77FE-42C4-9DDD-E764B44B6B92}" dt="2022-11-20T16:31:38.922" v="2" actId="1076"/>
        <pc:sldMkLst>
          <pc:docMk/>
          <pc:sldMk cId="3197759768" sldId="383"/>
        </pc:sldMkLst>
        <pc:spChg chg="mod">
          <ac:chgData name="Karel Čermák" userId="9a888007fbecaa3b" providerId="LiveId" clId="{9200BCEA-77FE-42C4-9DDD-E764B44B6B92}" dt="2022-11-20T16:31:38.922" v="2" actId="1076"/>
          <ac:spMkLst>
            <pc:docMk/>
            <pc:sldMk cId="3197759768" sldId="383"/>
            <ac:spMk id="28" creationId="{BC640895-5AAA-4D7B-85DA-419B6DBE2FD6}"/>
          </ac:spMkLst>
        </pc:spChg>
      </pc:sldChg>
    </pc:docChg>
  </pc:docChgLst>
  <pc:docChgLst>
    <pc:chgData name="Karel Čermák" userId="9a888007fbecaa3b" providerId="LiveId" clId="{703751C1-2918-4CCA-ABF4-EAC4697DBDF7}"/>
    <pc:docChg chg="modSld">
      <pc:chgData name="Karel Čermák" userId="9a888007fbecaa3b" providerId="LiveId" clId="{703751C1-2918-4CCA-ABF4-EAC4697DBDF7}" dt="2022-11-23T13:36:02.989" v="15" actId="20577"/>
      <pc:docMkLst>
        <pc:docMk/>
      </pc:docMkLst>
      <pc:sldChg chg="modSp mod">
        <pc:chgData name="Karel Čermák" userId="9a888007fbecaa3b" providerId="LiveId" clId="{703751C1-2918-4CCA-ABF4-EAC4697DBDF7}" dt="2022-11-23T13:36:02.989" v="15" actId="20577"/>
        <pc:sldMkLst>
          <pc:docMk/>
          <pc:sldMk cId="0" sldId="287"/>
        </pc:sldMkLst>
        <pc:spChg chg="mod">
          <ac:chgData name="Karel Čermák" userId="9a888007fbecaa3b" providerId="LiveId" clId="{703751C1-2918-4CCA-ABF4-EAC4697DBDF7}" dt="2022-11-23T13:36:02.989" v="15" actId="20577"/>
          <ac:spMkLst>
            <pc:docMk/>
            <pc:sldMk cId="0" sldId="287"/>
            <ac:spMk id="31746" creationId="{BB03C6D9-912C-4D10-98FD-113CA439D0A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>
            <a:extLst>
              <a:ext uri="{FF2B5EF4-FFF2-40B4-BE49-F238E27FC236}">
                <a16:creationId xmlns:a16="http://schemas.microsoft.com/office/drawing/2014/main" id="{FC68C89E-079E-40D6-B89E-1381E82372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1" name="Rectangle 3">
            <a:extLst>
              <a:ext uri="{FF2B5EF4-FFF2-40B4-BE49-F238E27FC236}">
                <a16:creationId xmlns:a16="http://schemas.microsoft.com/office/drawing/2014/main" id="{FC51C549-4F42-4ECA-8289-003FC097E06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2" name="Rectangle 4">
            <a:extLst>
              <a:ext uri="{FF2B5EF4-FFF2-40B4-BE49-F238E27FC236}">
                <a16:creationId xmlns:a16="http://schemas.microsoft.com/office/drawing/2014/main" id="{7886DA34-59F0-4244-87BA-83FDB6B184F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3" name="Rectangle 5">
            <a:extLst>
              <a:ext uri="{FF2B5EF4-FFF2-40B4-BE49-F238E27FC236}">
                <a16:creationId xmlns:a16="http://schemas.microsoft.com/office/drawing/2014/main" id="{49620B0A-0788-46E3-A509-FDE5B53647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C476F6A-1228-43A7-B920-9CDDA8B5B3E6}" type="slidenum">
              <a:rPr lang="en-US" altLang="cs-CZ"/>
              <a:pPr>
                <a:defRPr/>
              </a:pPr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8C7ED70A-2870-4FE8-8E88-E68711503D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66469A29-AFF5-4580-A9B8-44311813EDB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2A20B6A-3884-4998-9440-45E87E1E51D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4069" name="Rectangle 5">
            <a:extLst>
              <a:ext uri="{FF2B5EF4-FFF2-40B4-BE49-F238E27FC236}">
                <a16:creationId xmlns:a16="http://schemas.microsoft.com/office/drawing/2014/main" id="{29BE2AE7-8CF0-4A9B-BAEE-C2BC25361D2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4070" name="Rectangle 6">
            <a:extLst>
              <a:ext uri="{FF2B5EF4-FFF2-40B4-BE49-F238E27FC236}">
                <a16:creationId xmlns:a16="http://schemas.microsoft.com/office/drawing/2014/main" id="{2F90178C-A6CF-47C3-A534-1C285510B80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4071" name="Rectangle 7">
            <a:extLst>
              <a:ext uri="{FF2B5EF4-FFF2-40B4-BE49-F238E27FC236}">
                <a16:creationId xmlns:a16="http://schemas.microsoft.com/office/drawing/2014/main" id="{C80D8429-E2F8-4A40-A5BC-0F4F602621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36F387A-8425-43F9-A842-3F8A71EC4C12}" type="slidenum">
              <a:rPr lang="en-US" altLang="cs-CZ"/>
              <a:pPr>
                <a:defRPr/>
              </a:pPr>
              <a:t>‹#›</a:t>
            </a:fld>
            <a:endParaRPr lang="en-US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2EB31BB3-9EA2-4AE1-B5CB-E89458E9B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69EE1A84-3C82-4E0A-8479-0BDCD6A789AA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7A61D462-EC7D-47F5-8AEB-7FD85C968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E31FB3A3-70BA-44FF-BD73-44D15BB2E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3C059EFD-4A71-4A19-9D22-53689BBF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13E7DB28-49FC-4141-895F-52A8AA64E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1D7CFDE0-3578-4D3D-A596-381DD9C2F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79B32FF9-EEA7-40B6-BE55-368A71E0C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FC130074-4E63-4CF6-8FB0-74AC3623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ABAED5CD-621D-47F8-A9B9-E3BF068DF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7E2023BB-F7E4-4D98-B9A8-9B5F66075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AED0922F-63E9-4151-ADB6-B870672CA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1A915B96-A7C3-42CA-89CD-8E7FE88C2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7AA8BBC2-DBE3-478C-8FF5-204785944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79C86855-B000-4C5D-887D-4642CF5C6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2E23DB97-EB11-41C5-9CC9-82F69B718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E5802932-0C3B-4000-9CE9-CFE1918C9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700BE5A2-C636-4B41-9CC2-3B163DF27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CBC71335-BA7F-4F4A-A3BD-4C698A54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5C342709-EFA5-479E-83A0-B779EC4BA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3DC1A398-3578-42A0-BECF-1E7766D10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399D3F7B-D08C-4815-8A0D-EF65B1BFF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8F2AD066-6CE6-4DD1-B0AE-1BF838F32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94305E3E-C8E8-4839-BA9E-9A4A82AA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1504C757-73B4-4E05-8F7A-29328C1D4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EA542361-58FF-43BB-A356-D22FA13DA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53B8E0B0-5D69-4A71-8FAD-DE8B06BEA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818D18C8-67C4-4247-91B0-560BF4C56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94A815B8-AF6D-4502-8FCB-84CAC8C19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37BC401B-B172-4363-9EA7-0BA4705E3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29F3E323-6846-4E23-A621-408D01A0E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27D75913-D937-4438-A119-F5A227DD5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4A94F5DD-DF5E-483C-8639-787685E35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0267C09A-7E8C-434F-AEA6-F054274812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cs-CZ" altLang="en-US" noProof="0"/>
              <a:t>Klepnutím lze upravit styl předlohy nadpisů.</a:t>
            </a:r>
          </a:p>
        </p:txBody>
      </p:sp>
      <p:sp>
        <p:nvSpPr>
          <p:cNvPr id="3215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cs-CZ" altLang="en-US" noProof="0"/>
              <a:t>Klepnutím lze upravit styl předlohy podnadpisů.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C943B6E8-C0EF-449F-A6F2-BA5E2EC6C3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A5D95FFD-C3BC-4D87-AE66-722F8DE5A6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1F544776-404B-4388-91F5-6BD2A45DCB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343F4B-CDBC-4B04-9A10-5CD997815F00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52417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866719F-E30E-4301-A5A0-4AF36EACF0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5583615-9298-4A8B-81F0-3B83DC347F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143DBF2-0189-4AD2-A95D-829177CAE3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EA145-382E-43C5-988C-670FD709498D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78509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5A63002-BC45-495E-8932-6016A37A1B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22B2BE3-DA78-4AFE-9E46-C465D8F6A1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F2B98B8-29ED-479D-A4DB-EDD31875DC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77EA5-C180-4958-9F65-312AF4A17236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69874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2E18B6-BD2B-4646-8326-1033B5FD66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A5B2C1-5D06-471E-B407-0862879C9E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FB0861D-CFE1-4235-A92E-9395081CE6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9F6DD-8EF3-47AF-9DD0-13C9D48A0C49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5032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C65EB8A-D1AB-46E9-B730-6673F0E18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85F735-6669-475C-9686-FAB2152032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C4EF4F8-910E-4E45-B6C4-DB39B9E383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7DBB9-9DED-42DC-B3B8-85A8B870707F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43228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F5574D-EAD5-4EBA-8F13-DB387AB165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044FFE0-9B07-4460-BAFD-09B5C29D28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6562A16-166E-4556-B2BE-2C93D4B9FF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6B5DC-C579-4F34-A4D0-EE4F333404CF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10912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F37E98E-F591-48D0-A74F-4CB787020D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6F3A772-0240-4B58-901D-D07211BCEB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C104D55-E860-463C-B7D3-0B8E7FFD28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428A9-25F1-4C09-B9C6-C2E670512155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22325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B9FC4A3-6DF0-4CF6-9F2E-7C8BEC79C9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74FAFF1-60B1-48CF-A092-32364A82C2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EA56233-FBB2-4505-8191-A6FD8BB906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DE3EC-25C2-4DAC-BD53-D68F9028D28C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01961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95B78C8-6AFE-4EC3-8095-B0F71A6B79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13DE8F1-B7C1-4AFF-B671-15ECD7CBC6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DB542D1-3BDE-4169-825D-59BC39B2F9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1C6D1-204E-4CD9-938A-5B721D5E362C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06407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77B95C-50F0-49AC-B309-61758493D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7CCEF4-CB86-44ED-B960-702E81545D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E18A546-68E5-405F-90FF-05B719044C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16044-7E01-41C8-9EAF-96667586E830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47120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A4A031-D842-47FF-8E04-8D3AD08897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000126-EDC1-4000-A1D2-2C8F740ADE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018F0B0-3946-4B5D-9DF9-FB0A6C06D1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1E8A3-9134-43CE-85AE-46D84400E4FB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06243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7AE9E641-2FED-4CEC-8826-37FF7292A3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988BF30-A1C4-4AA2-BF41-117866F61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 předlohy nadpisů.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9906A3A-D6DD-4AE6-BC4A-B546A93F72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styly předlohy textu.</a:t>
            </a:r>
          </a:p>
          <a:p>
            <a:pPr lvl="1"/>
            <a:r>
              <a:rPr lang="cs-CZ" altLang="en-US"/>
              <a:t>Druhá úroveň</a:t>
            </a:r>
          </a:p>
          <a:p>
            <a:pPr lvl="2"/>
            <a:r>
              <a:rPr lang="cs-CZ" altLang="en-US"/>
              <a:t>Třetí úroveň</a:t>
            </a:r>
          </a:p>
          <a:p>
            <a:pPr lvl="3"/>
            <a:r>
              <a:rPr lang="cs-CZ" altLang="en-US"/>
              <a:t>Čtvrtá úroveň</a:t>
            </a:r>
          </a:p>
          <a:p>
            <a:pPr lvl="4"/>
            <a:r>
              <a:rPr lang="cs-CZ" altLang="en-US"/>
              <a:t>Pátá úroveň</a:t>
            </a:r>
          </a:p>
        </p:txBody>
      </p:sp>
      <p:sp>
        <p:nvSpPr>
          <p:cNvPr id="320517" name="Rectangle 5">
            <a:extLst>
              <a:ext uri="{FF2B5EF4-FFF2-40B4-BE49-F238E27FC236}">
                <a16:creationId xmlns:a16="http://schemas.microsoft.com/office/drawing/2014/main" id="{14DAEB5C-FD21-4B3D-B3A5-BE776658F7D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20518" name="Rectangle 6">
            <a:extLst>
              <a:ext uri="{FF2B5EF4-FFF2-40B4-BE49-F238E27FC236}">
                <a16:creationId xmlns:a16="http://schemas.microsoft.com/office/drawing/2014/main" id="{889FAFFB-2E05-446B-9B2E-2BF1B2A714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20519" name="Rectangle 7">
            <a:extLst>
              <a:ext uri="{FF2B5EF4-FFF2-40B4-BE49-F238E27FC236}">
                <a16:creationId xmlns:a16="http://schemas.microsoft.com/office/drawing/2014/main" id="{B82C7127-8709-441B-953C-62866591A3D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316AC72D-B0B6-4562-8479-A50AA3957E55}" type="slidenum">
              <a:rPr lang="cs-CZ" altLang="en-US"/>
              <a:pPr>
                <a:defRPr/>
              </a:pPr>
              <a:t>‹#›</a:t>
            </a:fld>
            <a:endParaRPr lang="cs-CZ" altLang="en-US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5942EA08-913A-4389-A12D-606B885CD0CB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61E0C915-BCD4-4DEA-870F-14549AD8B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0889F1E5-A64B-4E4C-9037-C28AEC502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53C63363-250B-4EC1-8291-BCC3E82A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87086C2C-C2F9-40A5-AB30-746BC082C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5963EF0A-0F88-4C25-A360-7F0616080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423A137D-DEC4-42EC-9A0C-519BE2A1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424F065A-F527-40AB-BDAA-607638A5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B1B4652D-85EA-41B8-A18F-B0BB6739A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D1D18A2A-D9AF-4885-BA15-2DCD9CE8A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6A9FB891-1F96-4F4F-A77F-01D6F91B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B9599CED-83CC-48F2-BFAD-47000DAC2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9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56BE3A04-8C1F-4D14-88AF-ABFCA8242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C78ADACC-B029-407F-9330-F18FBE2A1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ADBB61D1-FB4B-4FDD-821D-2022EDB7F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6D15EECF-A0EB-44D8-A3AB-8AD7E6DA7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F62D2D3D-3C18-47CE-88C6-A0E66607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4ACC2179-5090-4300-BEA5-CBEE82C0A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CC8BA98D-90A8-424E-B1A8-C28A3F04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3A0B7DE4-AB1C-4ABF-A278-A406C86D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136EC5CF-8DBD-4C12-9CCF-A0EC52A31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9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07288644-CA5F-4C4A-AF33-88ACF821B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3DDCB79D-9A88-40AD-93EE-7174A3D89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218B464E-C1A5-4974-AC41-FAABDE613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87F60528-FB4A-4CF1-ADE6-92999B44C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4ABA0569-92CD-4A23-BEFC-839E02D0B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F786C1D2-AE76-4C09-9B2D-7CA7C3676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4722DAEA-D681-462F-91ED-54918F3C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41EB9701-0F8E-432D-B5E3-6C1CD15E8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9CBFE402-3B00-403A-8E9E-7A5AA7FB4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9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F045BBC0-EC38-4520-B180-0E30D13D6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4EF6CE18-3608-4942-A757-7CD51580F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FBCB6B8-A00A-4259-AA62-CBF2D85DAB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cs-CZ"/>
              <a:t>Sb</a:t>
            </a:r>
            <a:r>
              <a:rPr lang="cs-CZ" altLang="cs-CZ"/>
              <a:t>ěrnice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07C53D0-93A1-4DD1-8303-2C6D0F1D9BF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ISA, EISA, VL-BUS, PCI, PCI-E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8805FE-2ADE-4638-8CA6-0EE5968A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Sběrnice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0E37D9-C29A-4E46-80B6-CEB60645D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Jednotlivé sběrnice jsou  mezi sebou propojeny pomocí můstků (</a:t>
            </a:r>
            <a:r>
              <a:rPr lang="cs-CZ" sz="2400" i="1" dirty="0" err="1"/>
              <a:t>bridge</a:t>
            </a:r>
            <a:r>
              <a:rPr lang="cs-CZ" sz="2400" dirty="0"/>
              <a:t>) – Například dříve severní a jižní můstek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49C4312-49C6-4C63-888E-9A11B3A2F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52936"/>
            <a:ext cx="3284237" cy="36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93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CAC88FAF-94E6-4FFB-9C62-656BE9A849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Kontrolní otázky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CBAEC7D1-CDB5-4638-B88B-25E6A0CF3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229600" cy="486216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Vysvětlete pojem „systémová sběrnice“ – </a:t>
            </a:r>
            <a:r>
              <a:rPr lang="cs-CZ" altLang="cs-CZ" sz="1400" b="1" dirty="0"/>
              <a:t>sběrnice řízená přímo CPU</a:t>
            </a:r>
            <a:endParaRPr lang="cs-CZ" altLang="cs-CZ" sz="14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Jaké různé varianty sběrnice PCI znáte (počet bitů, frekvence, napájecí napětí) – </a:t>
            </a:r>
            <a:r>
              <a:rPr lang="cs-CZ" altLang="cs-CZ" sz="1400" b="1" dirty="0"/>
              <a:t>32 vs 64 bitů, 33MHz vs 64 MHz, 5V vs 3.3V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Co je to </a:t>
            </a:r>
            <a:r>
              <a:rPr lang="cs-CZ" altLang="cs-CZ" sz="1400" dirty="0" err="1"/>
              <a:t>Plug</a:t>
            </a:r>
            <a:r>
              <a:rPr lang="cs-CZ" altLang="cs-CZ" sz="1400" dirty="0"/>
              <a:t> and play ? Jak fungovala instalace nové karty na starých sběrnicích bez </a:t>
            </a:r>
            <a:r>
              <a:rPr lang="cs-CZ" altLang="cs-CZ" sz="1400" dirty="0" err="1"/>
              <a:t>Plug</a:t>
            </a:r>
            <a:r>
              <a:rPr lang="cs-CZ" altLang="cs-CZ" sz="1400" dirty="0"/>
              <a:t> and play ? – </a:t>
            </a:r>
            <a:r>
              <a:rPr lang="cs-CZ" altLang="cs-CZ" sz="1400" b="1" dirty="0"/>
              <a:t>počítač automaticky vyhledá vhodný ovladač pro dané zařízení a sběrnici nastaví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Co udává u paměti hodnota CL2? –</a:t>
            </a:r>
            <a:r>
              <a:rPr lang="cs-CZ" altLang="cs-CZ" sz="1400" b="1" dirty="0"/>
              <a:t> kolik taktů musíme čekat na poskytnutí dat z paměti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Jaká je taktovací frekvence paměti DDR-400 – </a:t>
            </a:r>
            <a:r>
              <a:rPr lang="cs-CZ" altLang="cs-CZ" sz="1400" b="1" dirty="0"/>
              <a:t>200 MHz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Jaká je taktovací frekvence paměti DDR2-400 – </a:t>
            </a:r>
            <a:r>
              <a:rPr lang="cs-CZ" altLang="cs-CZ" sz="1400" b="1" dirty="0"/>
              <a:t>100 MHz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Kolik bitů naráz se zapisuje do paměti DDR – </a:t>
            </a:r>
            <a:r>
              <a:rPr lang="cs-CZ" altLang="cs-CZ" sz="1400" b="1" dirty="0"/>
              <a:t>64 bitů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Co je to RAS a CAS ? – </a:t>
            </a:r>
            <a:r>
              <a:rPr lang="cs-CZ" altLang="cs-CZ" sz="1400" b="1" dirty="0" err="1"/>
              <a:t>row</a:t>
            </a:r>
            <a:r>
              <a:rPr lang="cs-CZ" altLang="cs-CZ" sz="1400" b="1" dirty="0"/>
              <a:t> </a:t>
            </a:r>
            <a:r>
              <a:rPr lang="cs-CZ" altLang="cs-CZ" sz="1400" b="1" dirty="0" err="1"/>
              <a:t>access</a:t>
            </a:r>
            <a:r>
              <a:rPr lang="cs-CZ" altLang="cs-CZ" sz="1400" b="1" dirty="0"/>
              <a:t>, </a:t>
            </a:r>
            <a:r>
              <a:rPr lang="cs-CZ" altLang="cs-CZ" sz="1400" b="1" dirty="0" err="1"/>
              <a:t>column</a:t>
            </a:r>
            <a:r>
              <a:rPr lang="cs-CZ" altLang="cs-CZ" sz="1400" b="1" dirty="0"/>
              <a:t> </a:t>
            </a:r>
            <a:r>
              <a:rPr lang="cs-CZ" altLang="cs-CZ" sz="1400" b="1" dirty="0" err="1"/>
              <a:t>access</a:t>
            </a:r>
            <a:r>
              <a:rPr lang="cs-CZ" altLang="cs-CZ" sz="1400" b="1" dirty="0"/>
              <a:t> – nastaví, zda vybírám sloupec / řádek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Proč se v paměťových obvodech nepoužívá jeden velký adresový dekodér? – </a:t>
            </a:r>
            <a:r>
              <a:rPr lang="cs-CZ" altLang="cs-CZ" sz="1400" b="1" dirty="0"/>
              <a:t>byl by velmi složitý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Která část adresy se použije k výběru řádku? – </a:t>
            </a:r>
            <a:r>
              <a:rPr lang="cs-CZ" altLang="cs-CZ" sz="1400" b="1" dirty="0"/>
              <a:t>první část (část zleva), vyšší bity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Na které sběrnici se musí používat ECC a proč? – </a:t>
            </a:r>
            <a:r>
              <a:rPr lang="cs-CZ" altLang="cs-CZ" sz="1400" b="1" dirty="0"/>
              <a:t>PCI-X (</a:t>
            </a:r>
            <a:r>
              <a:rPr lang="cs-CZ" altLang="cs-CZ" sz="1400" b="1" dirty="0" err="1"/>
              <a:t>error</a:t>
            </a:r>
            <a:r>
              <a:rPr lang="cs-CZ" altLang="cs-CZ" sz="1400" b="1" dirty="0"/>
              <a:t> </a:t>
            </a:r>
            <a:r>
              <a:rPr lang="cs-CZ" altLang="cs-CZ" sz="1400" b="1" dirty="0" err="1"/>
              <a:t>connection</a:t>
            </a:r>
            <a:r>
              <a:rPr lang="cs-CZ" altLang="cs-CZ" sz="1400" b="1" dirty="0"/>
              <a:t> </a:t>
            </a:r>
            <a:r>
              <a:rPr lang="cs-CZ" altLang="cs-CZ" sz="1400" b="1" dirty="0" err="1"/>
              <a:t>code</a:t>
            </a:r>
            <a:r>
              <a:rPr lang="cs-CZ" altLang="cs-CZ" sz="1400" b="1" dirty="0"/>
              <a:t>), přenáší se zde 64bitů velmi vysokou frekvencí a dochází zde k přeslechům a rušení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Jakou propustnost má sběrnice PCI-E 2.0 x4 </a:t>
            </a:r>
            <a:r>
              <a:rPr lang="cs-CZ" altLang="cs-CZ" sz="1400" b="1" dirty="0"/>
              <a:t>2 GB/s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Jakou propustnost má sběrnice PCI-E x16 </a:t>
            </a:r>
            <a:r>
              <a:rPr lang="cs-CZ" altLang="cs-CZ" sz="1400" b="1" dirty="0"/>
              <a:t>4 GB/s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Jakým způsobem žádá zařízení o přerušení na sběrnici PCI-E – </a:t>
            </a:r>
            <a:r>
              <a:rPr lang="cs-CZ" altLang="cs-CZ" sz="1400" b="1" dirty="0"/>
              <a:t>vyšle speciální signál (rámec)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Která z probíraných sběrnic má největší počet paralelně vedených signálů? –</a:t>
            </a:r>
            <a:r>
              <a:rPr lang="cs-CZ" altLang="cs-CZ" sz="1400" b="1" dirty="0"/>
              <a:t>PCI, PCI-X, EISA (pokud včetně adresových)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Jakou propustnost má sběrnice PCI, je-li frekvence 66 MHz, šířka dat 64 bitů. </a:t>
            </a:r>
            <a:r>
              <a:rPr lang="cs-CZ" altLang="cs-CZ" sz="1400" b="1" dirty="0"/>
              <a:t>4 GB/s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Proč neběží FSB na stejné frekvenci jako jádro mikroprocesor? – </a:t>
            </a:r>
            <a:r>
              <a:rPr lang="cs-CZ" altLang="cs-CZ" sz="1400" b="1" dirty="0"/>
              <a:t>CPU běží na velmi vysokých frekvencích, FSB je paralelní a proto by </a:t>
            </a:r>
            <a:r>
              <a:rPr lang="cs-CZ" altLang="cs-CZ" sz="1400" b="1"/>
              <a:t>to nešlo</a:t>
            </a:r>
            <a:endParaRPr lang="cs-CZ" altLang="cs-CZ" sz="14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Podaří se přes PCI-E x8 odeslat rámec s daty rychleji, než by se stejný rámec vysílal přes PCI-E x1? </a:t>
            </a:r>
            <a:r>
              <a:rPr lang="cs-CZ" altLang="cs-CZ" sz="1400" b="1" dirty="0"/>
              <a:t>– ne, protože je to furt jen rámec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200" dirty="0"/>
          </a:p>
          <a:p>
            <a:pPr eaLnBrk="1" hangingPunct="1">
              <a:lnSpc>
                <a:spcPct val="80000"/>
              </a:lnSpc>
            </a:pPr>
            <a:endParaRPr lang="cs-CZ" altLang="cs-CZ" sz="1200" dirty="0"/>
          </a:p>
          <a:p>
            <a:pPr eaLnBrk="1" hangingPunct="1">
              <a:lnSpc>
                <a:spcPct val="80000"/>
              </a:lnSpc>
            </a:pPr>
            <a:endParaRPr lang="cs-CZ" altLang="cs-CZ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19CF788-0F59-43E8-B069-964FEB8AAF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Sběrnice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9426370-80B0-4714-A5AD-9C253CFC9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 "/>
            </a:pPr>
            <a:r>
              <a:rPr lang="cs-CZ" altLang="cs-CZ" u="sng" dirty="0"/>
              <a:t>Základní parametry sběrnice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b="1" dirty="0"/>
              <a:t>Typ komunikace – </a:t>
            </a:r>
            <a:r>
              <a:rPr lang="cs-CZ" altLang="cs-CZ" dirty="0"/>
              <a:t>sériová/paralelní, synchronní/asynchronní, polo/plně duplexní</a:t>
            </a:r>
            <a:endParaRPr lang="cs-CZ" altLang="cs-CZ" b="1" dirty="0"/>
          </a:p>
          <a:p>
            <a:pPr lvl="1" eaLnBrk="1" hangingPunct="1">
              <a:lnSpc>
                <a:spcPct val="90000"/>
              </a:lnSpc>
            </a:pPr>
            <a:r>
              <a:rPr lang="cs-CZ" altLang="cs-CZ" b="1" dirty="0"/>
              <a:t>Šířka přenosu </a:t>
            </a:r>
            <a:r>
              <a:rPr lang="cs-CZ" altLang="cs-CZ" dirty="0"/>
              <a:t>–</a:t>
            </a:r>
            <a:r>
              <a:rPr lang="cs-CZ" altLang="cs-CZ" b="1" dirty="0"/>
              <a:t> </a:t>
            </a:r>
            <a:r>
              <a:rPr lang="cs-CZ" altLang="cs-CZ" dirty="0"/>
              <a:t>počet datových linek - počet bitů, které lze zároveň po sběrnici přenést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b="1" dirty="0"/>
              <a:t>Počet vodičů</a:t>
            </a:r>
            <a:r>
              <a:rPr lang="cs-CZ" altLang="cs-CZ" dirty="0"/>
              <a:t> – je větší než šířka přenosu (nepřenáší se pouze data ale i řídící signály, napájení, hodinový signál…)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b="1" dirty="0"/>
              <a:t>Propustnost </a:t>
            </a:r>
            <a:r>
              <a:rPr lang="cs-CZ" altLang="cs-CZ" dirty="0"/>
              <a:t>-</a:t>
            </a:r>
            <a:r>
              <a:rPr lang="cs-CZ" altLang="cs-CZ" b="1" dirty="0"/>
              <a:t> </a:t>
            </a:r>
            <a:r>
              <a:rPr lang="cs-CZ" altLang="cs-CZ" dirty="0"/>
              <a:t>Počet bajtů přenesených za sekundu. U synchronní sběrnice se dá vypočítat pokud vynásobíme frekvenci a šířku dat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01C8503-72A0-40B4-B4A9-FB0CB6677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Sběrnice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55C5E3-42C1-4B11-AB2B-13B6B42E7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altLang="cs-CZ" sz="1700" dirty="0"/>
              <a:t>Původně byly všechny sběrnice v počítačích PC </a:t>
            </a:r>
            <a:r>
              <a:rPr lang="cs-CZ" altLang="cs-CZ" sz="1700" b="1" dirty="0"/>
              <a:t>synchronní, paralelní a </a:t>
            </a:r>
            <a:r>
              <a:rPr lang="cs-CZ" altLang="cs-CZ" sz="1700" b="1" dirty="0" err="1"/>
              <a:t>poloduplexní</a:t>
            </a:r>
            <a:endParaRPr lang="cs-CZ" altLang="cs-CZ" sz="1700" b="1" dirty="0"/>
          </a:p>
          <a:p>
            <a:r>
              <a:rPr lang="cs-CZ" altLang="cs-CZ" sz="1700" b="1" dirty="0"/>
              <a:t>Paralelní sběrnice</a:t>
            </a:r>
            <a:r>
              <a:rPr lang="cs-CZ" altLang="cs-CZ" sz="1700" dirty="0"/>
              <a:t> je soustava mnoha vodičů, paralelně se generuje velké množství signálů a okamžik jejich platnosti je určen hranou hodinového signálu</a:t>
            </a:r>
          </a:p>
          <a:p>
            <a:r>
              <a:rPr lang="cs-CZ" altLang="cs-CZ" sz="1700" dirty="0"/>
              <a:t>Paralelní sběrnice jsou </a:t>
            </a:r>
            <a:r>
              <a:rPr lang="cs-CZ" altLang="cs-CZ" sz="1700" b="1" dirty="0" err="1"/>
              <a:t>poloduplexní</a:t>
            </a:r>
            <a:r>
              <a:rPr lang="cs-CZ" altLang="cs-CZ" sz="1700" dirty="0"/>
              <a:t>. Přenos je možný v obou směrech, ale nikoliv oběma směry současně. Vysílání a příjem dat se musí v čase střídat. Plně duplexní paralelní sběrnice by vyžadovala dvojnásobný počet datových vodičů (oddělené datové vodiče pro vysílání dat a pro příjem dat) a byla by složitá.</a:t>
            </a:r>
          </a:p>
          <a:p>
            <a:r>
              <a:rPr lang="cs-CZ" altLang="cs-CZ" sz="1700" dirty="0"/>
              <a:t>Signály na paralelní sběrnici lze rozdělit na</a:t>
            </a:r>
          </a:p>
          <a:p>
            <a:pPr lvl="1"/>
            <a:r>
              <a:rPr lang="cs-CZ" altLang="cs-CZ" sz="1500" b="1" dirty="0"/>
              <a:t>Datové</a:t>
            </a:r>
            <a:r>
              <a:rPr lang="cs-CZ" altLang="cs-CZ" sz="1500" dirty="0"/>
              <a:t> – slouží k přenosu dat z/do připojených zařízení</a:t>
            </a:r>
          </a:p>
          <a:p>
            <a:pPr lvl="1"/>
            <a:r>
              <a:rPr lang="cs-CZ" altLang="cs-CZ" sz="1500" b="1" dirty="0"/>
              <a:t>Adresační</a:t>
            </a:r>
            <a:r>
              <a:rPr lang="cs-CZ" altLang="cs-CZ" sz="1500" dirty="0"/>
              <a:t> – slouží k adresaci, tzn. k výběru zařízení, pro které jsou data určena. Každé zařízení má svou adresu (číslo brány). V případě grafických karet lze adresovat i jednotlivá místa v jejich </a:t>
            </a:r>
            <a:r>
              <a:rPr lang="cs-CZ" altLang="cs-CZ" sz="1500" dirty="0" err="1"/>
              <a:t>videopaměti</a:t>
            </a:r>
            <a:r>
              <a:rPr lang="cs-CZ" altLang="cs-CZ" sz="1500" dirty="0"/>
              <a:t>.</a:t>
            </a:r>
          </a:p>
          <a:p>
            <a:pPr lvl="1"/>
            <a:r>
              <a:rPr lang="cs-CZ" altLang="cs-CZ" sz="1500" b="1" dirty="0"/>
              <a:t>Řídící</a:t>
            </a:r>
            <a:r>
              <a:rPr lang="cs-CZ" altLang="cs-CZ" sz="1500" dirty="0"/>
              <a:t> – synchronizace komunikace, určení směru komunikace, vyvolání přerušení, reset zařízení apod.</a:t>
            </a:r>
          </a:p>
          <a:p>
            <a:pPr lvl="1"/>
            <a:r>
              <a:rPr lang="cs-CZ" altLang="cs-CZ" sz="1500" b="1" dirty="0"/>
              <a:t>Napájecí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845FD0-0A80-4FFC-A04F-F06372C5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I/O adresy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57478D-2D7A-4309-9CAE-3528FBB32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Každé zařízení komunikující s procesorem má pro tuto komunikaci přidělenu skupinu adres, které nesmí používat žádné jiné zařízení</a:t>
            </a:r>
          </a:p>
          <a:p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například klávesnice má k dispozici adresy 60h a 64h, pevný disk adresy 3E8 až 3EFh</a:t>
            </a:r>
          </a:p>
          <a:p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Těmto adresám se říká adresy vstupu a výstupu - </a:t>
            </a:r>
            <a:r>
              <a:rPr lang="cs-CZ" sz="1800" b="1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I/O adresy</a:t>
            </a:r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 nebo </a:t>
            </a:r>
            <a:r>
              <a:rPr lang="cs-CZ" sz="1800" b="1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brány</a:t>
            </a:r>
          </a:p>
          <a:p>
            <a:r>
              <a:rPr lang="cs-CZ" sz="1800" b="1" dirty="0">
                <a:solidFill>
                  <a:srgbClr val="000000"/>
                </a:solidFill>
                <a:latin typeface="Trebuchet MS" panose="020B0603020202020204" pitchFamily="34" charset="0"/>
              </a:rPr>
              <a:t>Stejně jako je třeba identifikovat jednotlivá místa v paměti, jsou jednotlivá zařízení </a:t>
            </a:r>
            <a:r>
              <a:rPr lang="cs-CZ" sz="1800" b="1" dirty="0" err="1">
                <a:solidFill>
                  <a:srgbClr val="000000"/>
                </a:solidFill>
                <a:latin typeface="Trebuchet MS" panose="020B0603020202020204" pitchFamily="34" charset="0"/>
              </a:rPr>
              <a:t>identikována</a:t>
            </a:r>
            <a:r>
              <a:rPr lang="cs-CZ" sz="1800" b="1" dirty="0">
                <a:solidFill>
                  <a:srgbClr val="000000"/>
                </a:solidFill>
                <a:latin typeface="Trebuchet MS" panose="020B0603020202020204" pitchFamily="34" charset="0"/>
              </a:rPr>
              <a:t> svým číslem brány (I/O adresou)</a:t>
            </a:r>
            <a:endParaRPr lang="cs-CZ" sz="1800" b="1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Každá přídavná karta má tedy svoji I/O adresu (obvykle je jich více)</a:t>
            </a:r>
          </a:p>
          <a:p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Dříve bývala tato adresa na kartě napevno, dnes je možno ji v určitém rozsahu měnit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814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5069862-5048-476A-949F-D2071853E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 bus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EF444FD-1F3D-4779-B733-628C7E89D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400" dirty="0"/>
              <a:t>Nejstarší sběrnice v osobních počítačích. Vychází z ní několik dalších modernějších sběrnice.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400" dirty="0"/>
              <a:t>Sběrnice </a:t>
            </a:r>
            <a:r>
              <a:rPr lang="cs-CZ" altLang="cs-CZ" sz="2400" b="1" dirty="0"/>
              <a:t>PC bus</a:t>
            </a:r>
            <a:r>
              <a:rPr lang="cs-CZ" altLang="cs-CZ" sz="2400" dirty="0"/>
              <a:t> byla navržena a vyrobena firmou IBM pro první počítače IBM PC a IBM </a:t>
            </a:r>
            <a:r>
              <a:rPr lang="cs-CZ" altLang="cs-CZ" sz="2400" b="1" dirty="0"/>
              <a:t>PC/XT </a:t>
            </a:r>
          </a:p>
          <a:p>
            <a:pPr eaLnBrk="1" hangingPunct="1">
              <a:lnSpc>
                <a:spcPct val="90000"/>
              </a:lnSpc>
            </a:pPr>
            <a:endParaRPr lang="cs-CZ" altLang="cs-CZ" sz="2400" b="1" dirty="0"/>
          </a:p>
          <a:p>
            <a:pPr eaLnBrk="1" hangingPunct="1">
              <a:lnSpc>
                <a:spcPct val="90000"/>
              </a:lnSpc>
            </a:pPr>
            <a:r>
              <a:rPr lang="cs-CZ" altLang="cs-CZ" sz="2400" b="1" dirty="0"/>
              <a:t>Paralelní, synchronní, polo-duplexní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cs-CZ" altLang="cs-CZ" sz="2400" b="1" dirty="0"/>
          </a:p>
          <a:p>
            <a:pPr eaLnBrk="1" hangingPunct="1">
              <a:lnSpc>
                <a:spcPct val="90000"/>
              </a:lnSpc>
            </a:pPr>
            <a:r>
              <a:rPr lang="cs-CZ" altLang="cs-CZ" sz="2400" b="1" dirty="0"/>
              <a:t>62 signálů</a:t>
            </a:r>
            <a:r>
              <a:rPr lang="cs-CZ" altLang="cs-CZ" sz="2400" dirty="0"/>
              <a:t>, z nichž </a:t>
            </a:r>
            <a:r>
              <a:rPr lang="cs-CZ" altLang="cs-CZ" sz="2400" b="1" dirty="0"/>
              <a:t>8</a:t>
            </a:r>
            <a:r>
              <a:rPr lang="cs-CZ" altLang="cs-CZ" sz="2400" dirty="0"/>
              <a:t> slouží pro přenos dat </a:t>
            </a:r>
          </a:p>
          <a:p>
            <a:pPr eaLnBrk="1" hangingPunct="1">
              <a:lnSpc>
                <a:spcPct val="90000"/>
              </a:lnSpc>
            </a:pPr>
            <a:endParaRPr lang="cs-CZ" altLang="cs-CZ" sz="2400" dirty="0"/>
          </a:p>
          <a:p>
            <a:pPr eaLnBrk="1" hangingPunct="1">
              <a:lnSpc>
                <a:spcPct val="90000"/>
              </a:lnSpc>
            </a:pPr>
            <a:r>
              <a:rPr lang="cs-CZ" altLang="cs-CZ" sz="2400" dirty="0"/>
              <a:t>Pro přenos </a:t>
            </a:r>
            <a:r>
              <a:rPr lang="cs-CZ" altLang="cs-CZ" sz="2400" b="1" dirty="0"/>
              <a:t>adresy</a:t>
            </a:r>
            <a:r>
              <a:rPr lang="cs-CZ" altLang="cs-CZ" sz="2400" dirty="0"/>
              <a:t> je na sběrnici PC bus </a:t>
            </a:r>
            <a:r>
              <a:rPr lang="cs-CZ" altLang="cs-CZ" sz="2400" b="1" dirty="0"/>
              <a:t>20 vodičů</a:t>
            </a:r>
            <a:r>
              <a:rPr lang="cs-CZ" altLang="cs-CZ" sz="2400" dirty="0"/>
              <a:t>, což odpovídá 20bitové adresové sběrnici procesoru 8086</a:t>
            </a:r>
          </a:p>
          <a:p>
            <a:pPr eaLnBrk="1" hangingPunct="1">
              <a:lnSpc>
                <a:spcPct val="90000"/>
              </a:lnSpc>
            </a:pPr>
            <a:endParaRPr lang="cs-CZ" altLang="cs-CZ" dirty="0"/>
          </a:p>
          <a:p>
            <a:pPr eaLnBrk="1" hangingPunct="1">
              <a:lnSpc>
                <a:spcPct val="90000"/>
              </a:lnSpc>
            </a:pPr>
            <a:endParaRPr lang="cs-CZ" altLang="cs-CZ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B8C61D9-2203-4502-8EEF-944264601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 bus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3337FD5-C35B-404B-82CC-C186AEF74D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600" dirty="0"/>
              <a:t>Další signály: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200" dirty="0"/>
              <a:t>Napájení (+5 V, -5 V, + 12V) a zem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200" dirty="0"/>
              <a:t>Signál pro určení, zda přenášená adresa je adresou místa v paměti nebo adresou (branou) I/O zařízení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200" dirty="0"/>
              <a:t>Signál pro určení, zda data na sběrnici budou čtena nebo mají být zapsána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200" dirty="0"/>
              <a:t>Řídící signály (Reset, hodinové signály)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200" dirty="0"/>
              <a:t>Přerušovací signály (IRQ) určené pro periferie, které potřebují vyžádat okamžité obsloužení procesorem (na sběrnici PC bus je jich 6 a jsou označeny jako IRQ2 - IRQ7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E771A74-A3C9-4A5D-A25A-5FAAA2701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02ED2FC-7078-4CF1-BAF6-3E5454D5C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 b="1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1E050CF7-B7A6-4F8A-BEFC-EE10F539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4813"/>
            <a:ext cx="8569325" cy="622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FBE73BD-B4A4-4EBB-B3FB-EB7E4991F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Sběrnice ISA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654618E-34EC-4842-AE7D-F2BF906BE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000" dirty="0" err="1"/>
              <a:t>Industry</a:t>
            </a:r>
            <a:r>
              <a:rPr lang="cs-CZ" altLang="cs-CZ" sz="2000" dirty="0"/>
              <a:t> Standard </a:t>
            </a:r>
            <a:r>
              <a:rPr lang="cs-CZ" altLang="cs-CZ" sz="2000" dirty="0" err="1"/>
              <a:t>Architecure</a:t>
            </a:r>
            <a:endParaRPr lang="cs-CZ" altLang="cs-CZ" sz="2000" dirty="0"/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Vyvinuta firmou IBM pro první počítače PC/AT – jako rozšířená PC bus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stará 62-vodičová sběrnice se rozšířila o </a:t>
            </a:r>
            <a:r>
              <a:rPr lang="cs-CZ" altLang="cs-CZ" sz="2100" b="1" dirty="0"/>
              <a:t>dalších 36 vodičů</a:t>
            </a:r>
            <a:r>
              <a:rPr lang="cs-CZ" altLang="cs-CZ" sz="2100" dirty="0"/>
              <a:t> a odpovídající slot se rozšířil o </a:t>
            </a:r>
            <a:r>
              <a:rPr lang="cs-CZ" altLang="cs-CZ" sz="2100" b="1" dirty="0"/>
              <a:t>další konektor</a:t>
            </a:r>
            <a:r>
              <a:rPr lang="cs-CZ" altLang="cs-CZ" sz="2100" dirty="0"/>
              <a:t> umístěný v jedné řadě hned za starším 8bitovým slotem pro PC bus </a:t>
            </a:r>
            <a:endParaRPr lang="cs-CZ" altLang="cs-CZ" sz="2000" dirty="0"/>
          </a:p>
          <a:p>
            <a:pPr eaLnBrk="1" hangingPunct="1">
              <a:lnSpc>
                <a:spcPct val="90000"/>
              </a:lnSpc>
            </a:pPr>
            <a:r>
              <a:rPr lang="cs-CZ" altLang="cs-CZ" sz="2000" b="1" dirty="0"/>
              <a:t>16 datových</a:t>
            </a:r>
            <a:r>
              <a:rPr lang="cs-CZ" altLang="cs-CZ" sz="2000" dirty="0"/>
              <a:t> vodičů a </a:t>
            </a:r>
            <a:r>
              <a:rPr lang="cs-CZ" altLang="cs-CZ" sz="2000" b="1" dirty="0"/>
              <a:t>24 adresových</a:t>
            </a:r>
            <a:r>
              <a:rPr lang="cs-CZ" altLang="cs-CZ" sz="2000" dirty="0"/>
              <a:t> vodičů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šířka přenosu </a:t>
            </a:r>
            <a:r>
              <a:rPr lang="cs-CZ" altLang="cs-CZ" sz="2000" b="1" dirty="0"/>
              <a:t>16 bitů</a:t>
            </a:r>
            <a:r>
              <a:rPr lang="cs-CZ" altLang="cs-CZ" sz="2000" dirty="0"/>
              <a:t>, tj. během jedné operace je možné po sběrnici přenášet nejvýše 16bitovou informaci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Sběrnice je </a:t>
            </a:r>
            <a:r>
              <a:rPr lang="cs-CZ" altLang="cs-CZ" sz="2000" b="1" dirty="0"/>
              <a:t>synchronní</a:t>
            </a:r>
            <a:r>
              <a:rPr lang="cs-CZ" altLang="cs-CZ" sz="2000" dirty="0"/>
              <a:t> – okamžik platnosti dat je určen hranou </a:t>
            </a:r>
            <a:r>
              <a:rPr lang="cs-CZ" altLang="cs-CZ" sz="2000" b="1" dirty="0"/>
              <a:t>hodinového signálu sběrnice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Taktovací frekvence bývala shodná s frekvencí procesoru a postupně vzrostla z 4,7 MHz na max. </a:t>
            </a:r>
            <a:r>
              <a:rPr lang="cs-CZ" altLang="cs-CZ" sz="2000" b="1" dirty="0"/>
              <a:t>8 MHz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163118B-811E-492B-A47B-305ACC062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ISA</a:t>
            </a: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CD19FF74-2216-4B7F-8612-D6244640E8E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19263"/>
            <a:ext cx="6923088" cy="4411662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1C075C3-A754-4117-B6CC-7866B2B3B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ISA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9F91EDAB-8A20-40D3-9F76-4B87E9FA9AEB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B5DD361-4B41-4040-BCBC-F835C2AAA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Sběrnice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73AAD0C-8AA0-423A-9E08-81490D3D5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500" dirty="0"/>
              <a:t>Pod pojmem </a:t>
            </a:r>
            <a:r>
              <a:rPr lang="cs-CZ" altLang="cs-CZ" sz="1500" b="1" dirty="0"/>
              <a:t>sběrnice</a:t>
            </a:r>
            <a:r>
              <a:rPr lang="cs-CZ" altLang="cs-CZ" sz="1500" dirty="0"/>
              <a:t> obecně rozumíme soustavu vodičů, která umožňuje přenos signálů mezi jednotlivými částmi počítače. </a:t>
            </a:r>
          </a:p>
          <a:p>
            <a:pPr eaLnBrk="1" hangingPunct="1"/>
            <a:r>
              <a:rPr lang="cs-CZ" altLang="cs-CZ" sz="1500" dirty="0"/>
              <a:t>Pomocí těchto linek mezi sebou jednotlivé části počítače komunikují a přenášejí data </a:t>
            </a:r>
          </a:p>
          <a:p>
            <a:pPr eaLnBrk="1" hangingPunct="1"/>
            <a:r>
              <a:rPr lang="cs-CZ" altLang="cs-CZ" sz="1500" dirty="0"/>
              <a:t>Sběrnice představuje nejjednodušší způsob, jak propojit uvnitř počítače jednotlivé komponenty (naopak nejsložitějším způsobem by bylo vytváření dvoubodových spojů pro každou dvojici částí počítače, které budou chtít komunikovat)</a:t>
            </a:r>
          </a:p>
          <a:p>
            <a:pPr eaLnBrk="1" hangingPunct="1"/>
            <a:r>
              <a:rPr lang="cs-CZ" altLang="cs-CZ" sz="1500" dirty="0"/>
              <a:t>Sběrnice = nejjednodušší komunikační topologie</a:t>
            </a:r>
          </a:p>
          <a:p>
            <a:pPr eaLnBrk="1" hangingPunct="1"/>
            <a:r>
              <a:rPr lang="cs-CZ" altLang="cs-CZ" sz="1500" dirty="0"/>
              <a:t>Sběrnicí je vše propojeno do jednoho „uzlu“</a:t>
            </a:r>
          </a:p>
          <a:p>
            <a:pPr eaLnBrk="1" hangingPunct="1"/>
            <a:r>
              <a:rPr lang="cs-CZ" altLang="cs-CZ" sz="1500" dirty="0"/>
              <a:t>Na sběrnici smí být vždy </a:t>
            </a:r>
            <a:r>
              <a:rPr lang="cs-CZ" altLang="cs-CZ" sz="1500" b="1" dirty="0"/>
              <a:t>jen jedna</a:t>
            </a:r>
            <a:r>
              <a:rPr lang="cs-CZ" altLang="cs-CZ" sz="1500" dirty="0"/>
              <a:t> právě vysílající stanice</a:t>
            </a:r>
          </a:p>
          <a:p>
            <a:pPr eaLnBrk="1" hangingPunct="1"/>
            <a:r>
              <a:rPr lang="cs-CZ" altLang="cs-CZ" sz="1500" dirty="0"/>
              <a:t>Stanice, které nevysílají, musí mít vývody přepnuté do </a:t>
            </a:r>
            <a:r>
              <a:rPr lang="cs-CZ" altLang="cs-CZ" sz="1500" b="1" dirty="0"/>
              <a:t>stavu vysoké impedance „Z“,</a:t>
            </a:r>
            <a:r>
              <a:rPr lang="cs-CZ" altLang="cs-CZ" sz="1500" dirty="0"/>
              <a:t> aby na jejich vývodech nebyla ani jednička ani nula, která by mohla kolidovat s vysílanou informací</a:t>
            </a:r>
          </a:p>
          <a:p>
            <a:pPr eaLnBrk="1" hangingPunct="1"/>
            <a:r>
              <a:rPr lang="cs-CZ" altLang="cs-CZ" sz="1500" dirty="0"/>
              <a:t>Zařízení jako jsou procesor, koprocesor, </a:t>
            </a:r>
            <a:r>
              <a:rPr lang="cs-CZ" altLang="cs-CZ" sz="1500" dirty="0" err="1"/>
              <a:t>cache</a:t>
            </a:r>
            <a:r>
              <a:rPr lang="cs-CZ" altLang="cs-CZ" sz="1500" dirty="0"/>
              <a:t> paměť (pokud nebyla integrovaná přímo v procesoru), operační paměť, řadič </a:t>
            </a:r>
            <a:r>
              <a:rPr lang="cs-CZ" altLang="cs-CZ" sz="1500" dirty="0" err="1"/>
              <a:t>cache</a:t>
            </a:r>
            <a:r>
              <a:rPr lang="cs-CZ" altLang="cs-CZ" sz="1500" dirty="0"/>
              <a:t> paměti a operační paměti a některá další zařízení bývala propojena tzv. </a:t>
            </a:r>
            <a:r>
              <a:rPr lang="cs-CZ" altLang="cs-CZ" sz="1500" b="1" dirty="0"/>
              <a:t>systémovou sběrnicí</a:t>
            </a:r>
            <a:r>
              <a:rPr lang="cs-CZ" altLang="cs-CZ" sz="1500" dirty="0"/>
              <a:t> </a:t>
            </a:r>
          </a:p>
          <a:p>
            <a:pPr eaLnBrk="1" hangingPunct="1"/>
            <a:r>
              <a:rPr lang="cs-CZ" altLang="cs-CZ" sz="1500" dirty="0"/>
              <a:t>Osobní počítače musí být navrženy tak, aby bylo možné jejich snadné rozšiřování o další zařízení </a:t>
            </a:r>
          </a:p>
          <a:p>
            <a:pPr eaLnBrk="1" hangingPunct="1"/>
            <a:r>
              <a:rPr lang="cs-CZ" altLang="cs-CZ" sz="1500" dirty="0"/>
              <a:t>Takovéto rozšiřování je velmi často uskutečňováno pomocí tzv. </a:t>
            </a:r>
            <a:r>
              <a:rPr lang="cs-CZ" altLang="cs-CZ" sz="1500" b="1" dirty="0"/>
              <a:t>rozšiřující sběrnice</a:t>
            </a:r>
            <a:r>
              <a:rPr lang="cs-CZ" altLang="cs-CZ" sz="1500" dirty="0"/>
              <a:t> počítače (častěji označované pouze jako sběrnice), na kterou se jednotlivá zřízení zapojují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3D13BFE-BB50-4806-B84F-4CA9F40617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ISA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A1211B6-82BF-4D30-A91A-9A9423A8A0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cs-CZ" sz="1800" dirty="0"/>
              <a:t>Sign</a:t>
            </a:r>
            <a:r>
              <a:rPr lang="cs-CZ" altLang="cs-CZ" sz="1800" dirty="0" err="1"/>
              <a:t>ály</a:t>
            </a:r>
            <a:r>
              <a:rPr lang="cs-CZ" altLang="cs-CZ" sz="1800" dirty="0"/>
              <a:t>:</a:t>
            </a:r>
          </a:p>
          <a:p>
            <a:pPr lvl="1" eaLnBrk="1" hangingPunct="1"/>
            <a:r>
              <a:rPr lang="cs-CZ" altLang="cs-CZ" sz="1800" dirty="0"/>
              <a:t>vodič pro určení, zda přenášená adresa je adresou paměti nebo nějakého jiného vstup/výstupního zařízení (M</a:t>
            </a:r>
            <a:r>
              <a:rPr lang="en-US" altLang="cs-CZ" sz="1800" dirty="0"/>
              <a:t>/IO)</a:t>
            </a:r>
            <a:endParaRPr lang="cs-CZ" altLang="cs-CZ" sz="1800" dirty="0"/>
          </a:p>
          <a:p>
            <a:pPr lvl="1" eaLnBrk="1" hangingPunct="1"/>
            <a:r>
              <a:rPr lang="cs-CZ" altLang="cs-CZ" sz="1800" dirty="0"/>
              <a:t>vodiče pro určení, zda data na sběrnici byla přečtena nebo mají být zapsána</a:t>
            </a:r>
          </a:p>
          <a:p>
            <a:pPr lvl="1" eaLnBrk="1" hangingPunct="1"/>
            <a:r>
              <a:rPr lang="cs-CZ" altLang="cs-CZ" sz="1800" dirty="0"/>
              <a:t>vodiče pro napájení (+5 V, -5 V, + 12V) a elektrická zem   </a:t>
            </a:r>
          </a:p>
          <a:p>
            <a:pPr lvl="1" eaLnBrk="1" hangingPunct="1"/>
            <a:r>
              <a:rPr lang="cs-CZ" altLang="cs-CZ" sz="1800" dirty="0"/>
              <a:t>vodiče pro řídící signály (Reset, hodinové signály, signály pro </a:t>
            </a:r>
            <a:r>
              <a:rPr lang="cs-CZ" altLang="cs-CZ" sz="1800" dirty="0" err="1"/>
              <a:t>refresh</a:t>
            </a:r>
            <a:r>
              <a:rPr lang="cs-CZ" altLang="cs-CZ" sz="1800" dirty="0"/>
              <a:t> paměti) </a:t>
            </a:r>
          </a:p>
          <a:p>
            <a:pPr lvl="1" eaLnBrk="1" hangingPunct="1"/>
            <a:r>
              <a:rPr lang="cs-CZ" altLang="cs-CZ" sz="1800" dirty="0"/>
              <a:t>vodiče pro vyvolání přerušení (IRQ) určené pro periferie, které potřebují pro svou správnou činnost vyžádat okamžité obsloužení procesorem. Těchto linek je na sběrnici 11 a jsou označeny jako IRQ2-7, IRQ10-12 a IRQ14-15 </a:t>
            </a:r>
          </a:p>
          <a:p>
            <a:pPr lvl="1" eaLnBrk="1" hangingPunct="1"/>
            <a:r>
              <a:rPr lang="cs-CZ" altLang="cs-CZ" sz="1800" dirty="0"/>
              <a:t>Signály pro řízení přímého přístupu do paměti (DMA)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89D628C-0985-4CD8-99BE-10E92D830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Sběrnice ISA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DB683BD-0017-4617-9B97-A1883ADE22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100" dirty="0"/>
              <a:t>Sběrnice ISA byla používána u většiny počítačů s procesorem </a:t>
            </a:r>
            <a:r>
              <a:rPr lang="cs-CZ" altLang="cs-CZ" sz="2100" b="1" dirty="0"/>
              <a:t>80286</a:t>
            </a:r>
            <a:r>
              <a:rPr lang="cs-CZ" altLang="cs-CZ" sz="2100" dirty="0"/>
              <a:t>, </a:t>
            </a:r>
            <a:r>
              <a:rPr lang="cs-CZ" altLang="cs-CZ" sz="2100" b="1" dirty="0"/>
              <a:t>80386</a:t>
            </a:r>
            <a:r>
              <a:rPr lang="cs-CZ" altLang="cs-CZ" sz="2100" dirty="0"/>
              <a:t> a u starších počítačů s procesorem </a:t>
            </a:r>
            <a:r>
              <a:rPr lang="cs-CZ" altLang="cs-CZ" sz="2100" b="1" dirty="0"/>
              <a:t>80486</a:t>
            </a:r>
          </a:p>
          <a:p>
            <a:pPr eaLnBrk="1" hangingPunct="1"/>
            <a:r>
              <a:rPr lang="cs-CZ" altLang="cs-CZ" sz="2100" dirty="0"/>
              <a:t>Vzhledem k velkému množství přídavných karet, které jsou vyrobeny pro tuto sběrnici, byla ISA používána společně s jiným typem sběrnice i v modernějších počítačích </a:t>
            </a:r>
          </a:p>
          <a:p>
            <a:pPr eaLnBrk="1" hangingPunct="1"/>
            <a:r>
              <a:rPr lang="cs-CZ" altLang="cs-CZ" sz="2100" dirty="0"/>
              <a:t>Protože procesory 80286 a vyšší byly vyráběny s frekvencemi 16 MHz a vyšší, bylo nutné provádět vzájemné přizpůsobování rychlosti (Procesor je rychlejší než sběrnice)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8890906-E2E3-4ECB-B0DF-C5DB986AF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Sběrnice MCA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6F2899-85F3-4AC6-816F-503E20503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Sběrnice </a:t>
            </a:r>
            <a:r>
              <a:rPr lang="cs-CZ" altLang="cs-CZ" sz="2100" b="1" dirty="0"/>
              <a:t>MCA</a:t>
            </a:r>
            <a:r>
              <a:rPr lang="cs-CZ" altLang="cs-CZ" sz="2100" dirty="0"/>
              <a:t> (</a:t>
            </a:r>
            <a:r>
              <a:rPr lang="cs-CZ" altLang="cs-CZ" sz="2100" u="sng" dirty="0" err="1"/>
              <a:t>M</a:t>
            </a:r>
            <a:r>
              <a:rPr lang="cs-CZ" altLang="cs-CZ" sz="2100" dirty="0" err="1"/>
              <a:t>icro</a:t>
            </a:r>
            <a:r>
              <a:rPr lang="cs-CZ" altLang="cs-CZ" sz="2100" u="sng" dirty="0" err="1"/>
              <a:t>C</a:t>
            </a:r>
            <a:r>
              <a:rPr lang="cs-CZ" altLang="cs-CZ" sz="2100" dirty="0" err="1"/>
              <a:t>hannel</a:t>
            </a:r>
            <a:r>
              <a:rPr lang="cs-CZ" altLang="cs-CZ" sz="2100" dirty="0"/>
              <a:t> </a:t>
            </a:r>
            <a:r>
              <a:rPr lang="cs-CZ" altLang="cs-CZ" sz="2100" u="sng" dirty="0" err="1"/>
              <a:t>A</a:t>
            </a:r>
            <a:r>
              <a:rPr lang="cs-CZ" altLang="cs-CZ" sz="2100" dirty="0" err="1"/>
              <a:t>rchitecture</a:t>
            </a:r>
            <a:r>
              <a:rPr lang="cs-CZ" altLang="cs-CZ" sz="2100" dirty="0"/>
              <a:t>) byla vyvinuta pro  řadu počítačů firmy IBM s označením </a:t>
            </a:r>
            <a:r>
              <a:rPr lang="cs-CZ" altLang="cs-CZ" sz="2100" b="1" dirty="0"/>
              <a:t>IBM PS/2</a:t>
            </a:r>
            <a:r>
              <a:rPr lang="cs-CZ" altLang="cs-CZ" sz="21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Sběrnice MCA dovoluje běh s frekvencí </a:t>
            </a:r>
            <a:r>
              <a:rPr lang="cs-CZ" altLang="cs-CZ" sz="2100" b="1" dirty="0"/>
              <a:t>10 MHz</a:t>
            </a:r>
            <a:r>
              <a:rPr lang="cs-CZ" altLang="cs-CZ" sz="2100" dirty="0"/>
              <a:t> a přenáší data po </a:t>
            </a:r>
            <a:r>
              <a:rPr lang="cs-CZ" altLang="cs-CZ" sz="2100" b="1" dirty="0"/>
              <a:t>16 i 32 bitech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Sběrnice MCA nerozšířila kvůli </a:t>
            </a:r>
            <a:r>
              <a:rPr lang="cs-CZ" altLang="cs-CZ" sz="2100" b="1" dirty="0"/>
              <a:t>nekompatibilitě</a:t>
            </a:r>
            <a:r>
              <a:rPr lang="cs-CZ" altLang="cs-CZ" sz="2100" dirty="0"/>
              <a:t> s ISA a komplikovaným podmínkám licencování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MCA má i tzv. </a:t>
            </a:r>
            <a:r>
              <a:rPr lang="cs-CZ" altLang="cs-CZ" sz="2100" b="1" dirty="0"/>
              <a:t>proudový režim</a:t>
            </a:r>
            <a:r>
              <a:rPr lang="cs-CZ" altLang="cs-CZ" sz="2100" dirty="0"/>
              <a:t>, ve kterém dokáže současně přenášet 64 bitů (po výběru adresy zařízení lze přenést 4x 16 bitů bez nutnosti opakovaně provádět další adresaci)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Šířka adresové části je v závislosti na procesoru počítače 24 bitů (pro 80286) nebo 32 bitů (pro 80386)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B588D6A-D82A-47F0-BE74-2E86E9E97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EISA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C7B83E7-8A48-4E32-94C0-3DB805AA6C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Sběrnice </a:t>
            </a:r>
            <a:r>
              <a:rPr lang="cs-CZ" altLang="cs-CZ" sz="1900" b="1" dirty="0"/>
              <a:t>EISA</a:t>
            </a:r>
            <a:r>
              <a:rPr lang="cs-CZ" altLang="cs-CZ" sz="1900" dirty="0"/>
              <a:t> (</a:t>
            </a:r>
            <a:r>
              <a:rPr lang="cs-CZ" altLang="cs-CZ" sz="1900" u="sng" dirty="0" err="1"/>
              <a:t>E</a:t>
            </a:r>
            <a:r>
              <a:rPr lang="cs-CZ" altLang="cs-CZ" sz="1900" dirty="0" err="1"/>
              <a:t>xtended</a:t>
            </a:r>
            <a:r>
              <a:rPr lang="cs-CZ" altLang="cs-CZ" sz="1900" dirty="0"/>
              <a:t> </a:t>
            </a:r>
            <a:r>
              <a:rPr lang="cs-CZ" altLang="cs-CZ" sz="1900" u="sng" dirty="0" err="1"/>
              <a:t>I</a:t>
            </a:r>
            <a:r>
              <a:rPr lang="cs-CZ" altLang="cs-CZ" sz="1900" dirty="0" err="1"/>
              <a:t>ndustry</a:t>
            </a:r>
            <a:r>
              <a:rPr lang="cs-CZ" altLang="cs-CZ" sz="1900" dirty="0"/>
              <a:t> </a:t>
            </a:r>
            <a:r>
              <a:rPr lang="cs-CZ" altLang="cs-CZ" sz="1900" u="sng" dirty="0"/>
              <a:t>S</a:t>
            </a:r>
            <a:r>
              <a:rPr lang="cs-CZ" altLang="cs-CZ" sz="1900" dirty="0"/>
              <a:t>tandard </a:t>
            </a:r>
            <a:r>
              <a:rPr lang="cs-CZ" altLang="cs-CZ" sz="1900" u="sng" dirty="0" err="1"/>
              <a:t>A</a:t>
            </a:r>
            <a:r>
              <a:rPr lang="cs-CZ" altLang="cs-CZ" sz="1900" dirty="0" err="1"/>
              <a:t>rchitecture</a:t>
            </a:r>
            <a:r>
              <a:rPr lang="cs-CZ" altLang="cs-CZ" sz="1900" dirty="0"/>
              <a:t>) byla vyvinuta 9 firmami (AST </a:t>
            </a:r>
            <a:r>
              <a:rPr lang="cs-CZ" altLang="cs-CZ" sz="1900" dirty="0" err="1"/>
              <a:t>Research</a:t>
            </a:r>
            <a:r>
              <a:rPr lang="cs-CZ" altLang="cs-CZ" sz="1900" dirty="0"/>
              <a:t>, Compaq, Epson, NEC, </a:t>
            </a:r>
            <a:r>
              <a:rPr lang="cs-CZ" altLang="cs-CZ" sz="1900" dirty="0" err="1"/>
              <a:t>Olivetti</a:t>
            </a:r>
            <a:r>
              <a:rPr lang="cs-CZ" altLang="cs-CZ" sz="1900" dirty="0"/>
              <a:t>, </a:t>
            </a:r>
            <a:r>
              <a:rPr lang="cs-CZ" altLang="cs-CZ" sz="1900" dirty="0" err="1"/>
              <a:t>Tandy</a:t>
            </a:r>
            <a:r>
              <a:rPr lang="cs-CZ" altLang="cs-CZ" sz="1900" dirty="0"/>
              <a:t>, Wyse a </a:t>
            </a:r>
            <a:r>
              <a:rPr lang="cs-CZ" altLang="cs-CZ" sz="1900" dirty="0" err="1"/>
              <a:t>Zenith</a:t>
            </a:r>
            <a:r>
              <a:rPr lang="cs-CZ" altLang="cs-CZ" sz="1900" dirty="0"/>
              <a:t>) v roce 1989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šířka toku dat je </a:t>
            </a:r>
            <a:r>
              <a:rPr lang="cs-CZ" altLang="cs-CZ" sz="1900" b="1" dirty="0"/>
              <a:t>32 bitů</a:t>
            </a:r>
            <a:r>
              <a:rPr lang="cs-CZ" altLang="cs-CZ" sz="19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šířka adresy je </a:t>
            </a:r>
            <a:r>
              <a:rPr lang="cs-CZ" altLang="cs-CZ" sz="1900" b="1" dirty="0"/>
              <a:t>32 bitů </a:t>
            </a: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pracuje s frekvencí </a:t>
            </a:r>
            <a:r>
              <a:rPr lang="cs-CZ" altLang="cs-CZ" sz="1900" b="1" dirty="0"/>
              <a:t>8 MHz</a:t>
            </a:r>
            <a:r>
              <a:rPr lang="cs-CZ" altLang="cs-CZ" sz="1900" dirty="0"/>
              <a:t> (z důvodů kompatibility s ISA)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dovoluje </a:t>
            </a:r>
            <a:r>
              <a:rPr lang="cs-CZ" altLang="cs-CZ" sz="1900" dirty="0" err="1"/>
              <a:t>busmastering</a:t>
            </a: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Slot sběrnice EISA má stejnou velikost jako slot ISA a obsahuje stejné vývody (62+36)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Kromě těchto vývodů má ještě </a:t>
            </a:r>
            <a:r>
              <a:rPr lang="cs-CZ" altLang="cs-CZ" sz="1900" b="1" dirty="0"/>
              <a:t>59 nových vývodů</a:t>
            </a:r>
            <a:r>
              <a:rPr lang="cs-CZ" altLang="cs-CZ" sz="1900" dirty="0"/>
              <a:t> umístěných mezi starými vývody sběrnice ISA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Tyto nové vývody zůstanou v případě zasunutí karty pro ISA sběrnici nezapojeny, čímž se dosahuje zpětné kompatibility EISA s ISA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Sběrnice EISA byla používána zejména u počítačů s procesory </a:t>
            </a:r>
            <a:r>
              <a:rPr lang="cs-CZ" altLang="cs-CZ" sz="1900" b="1" dirty="0"/>
              <a:t>80386 a 80486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614EE09-9CED-40C3-81B7-61B5E0B341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EISA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42ACFB33-7459-4F75-A4F1-4282B34621E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B3236E-502B-4EB3-99C1-8063B092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EISA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88EA139-EC54-4917-BCB9-2E2676E9A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6613"/>
            <a:ext cx="8229600" cy="3116961"/>
          </a:xfrm>
        </p:spPr>
      </p:pic>
    </p:spTree>
    <p:extLst>
      <p:ext uri="{BB962C8B-B14F-4D97-AF65-F5344CB8AC3E}">
        <p14:creationId xmlns:p14="http://schemas.microsoft.com/office/powerpoint/2010/main" val="3538708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82C8753-64FF-4B89-99CB-44BB03AC1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VL Bus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A44B697-CBD7-4168-B48E-64138BB549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Sběrnice </a:t>
            </a:r>
            <a:r>
              <a:rPr lang="cs-CZ" altLang="cs-CZ" sz="1800" b="1" dirty="0"/>
              <a:t>VL bus</a:t>
            </a:r>
            <a:r>
              <a:rPr lang="cs-CZ" altLang="cs-CZ" sz="1800" dirty="0"/>
              <a:t> (</a:t>
            </a:r>
            <a:r>
              <a:rPr lang="cs-CZ" altLang="cs-CZ" sz="1800" u="sng" dirty="0"/>
              <a:t>V</a:t>
            </a:r>
            <a:r>
              <a:rPr lang="cs-CZ" altLang="cs-CZ" sz="1800" dirty="0"/>
              <a:t>ESA </a:t>
            </a:r>
            <a:r>
              <a:rPr lang="cs-CZ" altLang="cs-CZ" sz="1800" u="sng" dirty="0" err="1"/>
              <a:t>L</a:t>
            </a:r>
            <a:r>
              <a:rPr lang="cs-CZ" altLang="cs-CZ" sz="1800" dirty="0" err="1"/>
              <a:t>ocal</a:t>
            </a:r>
            <a:r>
              <a:rPr lang="cs-CZ" altLang="cs-CZ" sz="1800" dirty="0"/>
              <a:t> </a:t>
            </a:r>
            <a:r>
              <a:rPr lang="cs-CZ" altLang="cs-CZ" sz="1800" u="sng" dirty="0"/>
              <a:t>B</a:t>
            </a:r>
            <a:r>
              <a:rPr lang="cs-CZ" altLang="cs-CZ" sz="1800" dirty="0"/>
              <a:t>us) byla navržena v roce 1992 konsorciem </a:t>
            </a:r>
            <a:r>
              <a:rPr lang="cs-CZ" altLang="cs-CZ" sz="1800" b="1" dirty="0"/>
              <a:t>VESA</a:t>
            </a:r>
            <a:r>
              <a:rPr lang="cs-CZ" altLang="cs-CZ" sz="1800" dirty="0"/>
              <a:t> (</a:t>
            </a:r>
            <a:r>
              <a:rPr lang="cs-CZ" altLang="cs-CZ" sz="1800" u="sng" dirty="0"/>
              <a:t>V</a:t>
            </a:r>
            <a:r>
              <a:rPr lang="cs-CZ" altLang="cs-CZ" sz="1800" dirty="0"/>
              <a:t>ideo </a:t>
            </a:r>
            <a:r>
              <a:rPr lang="cs-CZ" altLang="cs-CZ" sz="1800" u="sng" dirty="0" err="1"/>
              <a:t>E</a:t>
            </a:r>
            <a:r>
              <a:rPr lang="cs-CZ" altLang="cs-CZ" sz="1800" dirty="0" err="1"/>
              <a:t>lectronic</a:t>
            </a:r>
            <a:r>
              <a:rPr lang="cs-CZ" altLang="cs-CZ" sz="1800" dirty="0"/>
              <a:t> </a:t>
            </a:r>
            <a:r>
              <a:rPr lang="cs-CZ" altLang="cs-CZ" sz="1800" u="sng" dirty="0" err="1"/>
              <a:t>S</a:t>
            </a:r>
            <a:r>
              <a:rPr lang="cs-CZ" altLang="cs-CZ" sz="1800" dirty="0" err="1"/>
              <a:t>tandards</a:t>
            </a:r>
            <a:r>
              <a:rPr lang="cs-CZ" altLang="cs-CZ" sz="1800" dirty="0"/>
              <a:t> </a:t>
            </a:r>
            <a:r>
              <a:rPr lang="cs-CZ" altLang="cs-CZ" sz="1800" u="sng" dirty="0" err="1"/>
              <a:t>A</a:t>
            </a:r>
            <a:r>
              <a:rPr lang="cs-CZ" altLang="cs-CZ" sz="1800" dirty="0" err="1"/>
              <a:t>ssociation</a:t>
            </a:r>
            <a:r>
              <a:rPr lang="cs-CZ" altLang="cs-CZ" sz="1800" dirty="0"/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Byla navržena v době, kdy propustnost sběrnice EISA přestává stačit pro přenos dat do grafické karty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Hlavní konstrukční vlastnost je, že </a:t>
            </a:r>
            <a:r>
              <a:rPr lang="cs-CZ" altLang="cs-CZ" sz="1800" b="1" dirty="0"/>
              <a:t>přebírá vývody</a:t>
            </a:r>
            <a:r>
              <a:rPr lang="cs-CZ" altLang="cs-CZ" sz="1800" dirty="0"/>
              <a:t> z procesoru 486 a přenáší je na konektory karty periferie – tedy je </a:t>
            </a:r>
            <a:r>
              <a:rPr lang="cs-CZ" altLang="cs-CZ" sz="1800" b="1" dirty="0"/>
              <a:t>lokální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b="1" dirty="0"/>
              <a:t>Silná procesorová závislost</a:t>
            </a:r>
            <a:r>
              <a:rPr lang="cs-CZ" altLang="cs-CZ" sz="1800" dirty="0"/>
              <a:t> způsobená přímým zapojením slotů VL busu na systémovou sběrnici procesoru 80486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Tato závislost nedovoluje prakticky použít VL bus v jiném počítači, než je počítač s procesorem</a:t>
            </a:r>
            <a:r>
              <a:rPr lang="cs-CZ" altLang="cs-CZ" sz="1800" b="1" dirty="0"/>
              <a:t> Intel</a:t>
            </a:r>
            <a:r>
              <a:rPr lang="cs-CZ" altLang="cs-CZ" sz="1800" dirty="0"/>
              <a:t> nebo kompatibilním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Další nevýhodou je  práce s úrovněmi logiky TTL (5 V), zatímco nové procesory již pracují s napětím 3,3 V a nižším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Konektor VL busu se nachází </a:t>
            </a:r>
            <a:r>
              <a:rPr lang="cs-CZ" altLang="cs-CZ" sz="1800" b="1" dirty="0"/>
              <a:t>v jedné řadě</a:t>
            </a:r>
            <a:r>
              <a:rPr lang="cs-CZ" altLang="cs-CZ" sz="1800" dirty="0"/>
              <a:t> za 16bitovým konektorem ISA a má </a:t>
            </a:r>
            <a:r>
              <a:rPr lang="cs-CZ" altLang="cs-CZ" sz="1800" b="1" dirty="0"/>
              <a:t>2x58 vývodů (</a:t>
            </a:r>
            <a:r>
              <a:rPr lang="cs-CZ" altLang="cs-CZ" sz="1800" dirty="0"/>
              <a:t>při své práci využívá některých signálů ISA sběrnice)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Sběrnice VL bus byla používána zejména u počítačů s procesorem </a:t>
            </a:r>
            <a:r>
              <a:rPr lang="cs-CZ" altLang="cs-CZ" sz="1800" b="1" dirty="0"/>
              <a:t>80486</a:t>
            </a:r>
            <a:r>
              <a:rPr lang="cs-CZ" altLang="cs-CZ" sz="1800" dirty="0"/>
              <a:t> a prvních počítačů s procesorem </a:t>
            </a:r>
            <a:r>
              <a:rPr lang="cs-CZ" altLang="cs-CZ" sz="1800" b="1" dirty="0"/>
              <a:t>Pentium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Typicky se používala pro připojení grafické karty (umožňovala větší propustnost než EISA)</a:t>
            </a:r>
          </a:p>
          <a:p>
            <a:pPr eaLnBrk="1" hangingPunct="1">
              <a:lnSpc>
                <a:spcPct val="80000"/>
              </a:lnSpc>
            </a:pPr>
            <a:endParaRPr lang="cs-CZ" altLang="cs-CZ" sz="1800" dirty="0"/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141427B-3387-479C-95CC-9F1D57CE67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08B64406-DAD3-4532-BFB5-7DB109F37D5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5604" name="Text Box 4">
            <a:extLst>
              <a:ext uri="{FF2B5EF4-FFF2-40B4-BE49-F238E27FC236}">
                <a16:creationId xmlns:a16="http://schemas.microsoft.com/office/drawing/2014/main" id="{A8CD215B-7CC8-4068-AAC0-58DB53E85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373688"/>
            <a:ext cx="1441450" cy="3667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VL BUS</a:t>
            </a:r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8C49A8EC-2CAE-4ECB-B83A-CB0337012D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92275" y="4868863"/>
            <a:ext cx="0" cy="5048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FF6B0ADD-C1A5-4683-97EC-E17BA4D80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373688"/>
            <a:ext cx="1441450" cy="3667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(E) ISA</a:t>
            </a:r>
          </a:p>
        </p:txBody>
      </p:sp>
      <p:sp>
        <p:nvSpPr>
          <p:cNvPr id="25607" name="Line 7">
            <a:extLst>
              <a:ext uri="{FF2B5EF4-FFF2-40B4-BE49-F238E27FC236}">
                <a16:creationId xmlns:a16="http://schemas.microsoft.com/office/drawing/2014/main" id="{ED31597D-BCEA-4FF5-9C41-B88F55F09B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7325" y="4868863"/>
            <a:ext cx="0" cy="5048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B8BCBC4C-C0B3-4168-9BF0-2C0FEE40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4076700"/>
            <a:ext cx="1441450" cy="3667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PC BUS</a:t>
            </a:r>
          </a:p>
        </p:txBody>
      </p:sp>
      <p:sp>
        <p:nvSpPr>
          <p:cNvPr id="25609" name="Line 9">
            <a:extLst>
              <a:ext uri="{FF2B5EF4-FFF2-40B4-BE49-F238E27FC236}">
                <a16:creationId xmlns:a16="http://schemas.microsoft.com/office/drawing/2014/main" id="{860D8CA2-50BE-406B-A999-16714F8AE8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9350" y="3571875"/>
            <a:ext cx="0" cy="5048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38A5600-AE25-4DD0-A31B-DB1CA45F3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VL BUS</a:t>
            </a: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5D574C79-2BA9-409E-BC66-31ED272D1719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6628" name="Rectangle 4">
            <a:extLst>
              <a:ext uri="{FF2B5EF4-FFF2-40B4-BE49-F238E27FC236}">
                <a16:creationId xmlns:a16="http://schemas.microsoft.com/office/drawing/2014/main" id="{DFDB8373-E5C2-4111-8E4F-061C119BB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1557338"/>
            <a:ext cx="3240088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cs-CZ" sz="1800"/>
              <a:t>Grafická karta pro VL BUS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1D6A3484-410E-47CB-8F55-85703BB25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373688"/>
            <a:ext cx="1800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VL BUS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419219C-7BE2-4ED3-96A5-147CE4FFD4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PCI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0F32198-6228-4DD1-AB32-F97DF4A53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362950" cy="4949825"/>
          </a:xfrm>
        </p:spPr>
        <p:txBody>
          <a:bodyPr/>
          <a:lstStyle/>
          <a:p>
            <a:pPr eaLnBrk="1" hangingPunct="1"/>
            <a:r>
              <a:rPr lang="cs-CZ" altLang="cs-CZ" sz="1800" b="1" dirty="0"/>
              <a:t>PCI</a:t>
            </a:r>
            <a:r>
              <a:rPr lang="cs-CZ" altLang="cs-CZ" sz="1800" dirty="0"/>
              <a:t> = </a:t>
            </a:r>
            <a:r>
              <a:rPr lang="cs-CZ" sz="1800" dirty="0" err="1"/>
              <a:t>Peripheral</a:t>
            </a:r>
            <a:r>
              <a:rPr lang="cs-CZ" sz="1800" dirty="0"/>
              <a:t> </a:t>
            </a:r>
            <a:r>
              <a:rPr lang="cs-CZ" sz="1800" dirty="0" err="1"/>
              <a:t>Component</a:t>
            </a:r>
            <a:r>
              <a:rPr lang="cs-CZ" sz="1800" dirty="0"/>
              <a:t> </a:t>
            </a:r>
            <a:r>
              <a:rPr lang="cs-CZ" sz="1800" dirty="0" err="1"/>
              <a:t>Interconect</a:t>
            </a:r>
            <a:endParaRPr lang="cs-CZ" altLang="cs-CZ" sz="1800" dirty="0"/>
          </a:p>
          <a:p>
            <a:pPr eaLnBrk="1" hangingPunct="1"/>
            <a:r>
              <a:rPr lang="cs-CZ" altLang="cs-CZ" sz="1800" dirty="0"/>
              <a:t>navrhnuta firmou </a:t>
            </a:r>
            <a:r>
              <a:rPr lang="cs-CZ" altLang="cs-CZ" sz="1800" b="1" dirty="0"/>
              <a:t>Intel</a:t>
            </a:r>
            <a:r>
              <a:rPr lang="cs-CZ" altLang="cs-CZ" sz="1800" dirty="0"/>
              <a:t> pro počítače s procesory </a:t>
            </a:r>
            <a:r>
              <a:rPr lang="cs-CZ" altLang="cs-CZ" sz="1800" b="1" dirty="0"/>
              <a:t>Pentium </a:t>
            </a:r>
          </a:p>
          <a:p>
            <a:pPr eaLnBrk="1" hangingPunct="1"/>
            <a:r>
              <a:rPr lang="cs-CZ" altLang="cs-CZ" sz="1800" dirty="0"/>
              <a:t>Používá se od roku 1994</a:t>
            </a:r>
          </a:p>
          <a:p>
            <a:pPr eaLnBrk="1" hangingPunct="1"/>
            <a:r>
              <a:rPr lang="cs-CZ" altLang="cs-CZ" sz="1800" dirty="0"/>
              <a:t>PCI již není klasickou </a:t>
            </a:r>
            <a:r>
              <a:rPr lang="cs-CZ" altLang="cs-CZ" sz="1800" b="1" dirty="0"/>
              <a:t>lokální sběrnicí</a:t>
            </a:r>
            <a:r>
              <a:rPr lang="cs-CZ" altLang="cs-CZ" sz="1800" dirty="0"/>
              <a:t> jako VL bus, ale je k </a:t>
            </a:r>
            <a:r>
              <a:rPr lang="cs-CZ" altLang="cs-CZ" sz="1800" b="1" dirty="0"/>
              <a:t>systémové sběrnici</a:t>
            </a:r>
            <a:r>
              <a:rPr lang="cs-CZ" altLang="cs-CZ" sz="1800" dirty="0"/>
              <a:t> připojena přes tzv. </a:t>
            </a:r>
            <a:r>
              <a:rPr lang="cs-CZ" altLang="cs-CZ" sz="1800" b="1" dirty="0" err="1"/>
              <a:t>mezisběrnicový</a:t>
            </a:r>
            <a:r>
              <a:rPr lang="cs-CZ" altLang="cs-CZ" sz="1800" b="1" dirty="0"/>
              <a:t> můstek</a:t>
            </a:r>
            <a:endParaRPr lang="cs-CZ" altLang="cs-CZ" sz="1800" dirty="0"/>
          </a:p>
          <a:p>
            <a:pPr eaLnBrk="1" hangingPunct="1"/>
            <a:r>
              <a:rPr lang="cs-CZ" altLang="cs-CZ" sz="1800" dirty="0"/>
              <a:t>Toto řešení s sebou nese následující výhody </a:t>
            </a:r>
            <a:endParaRPr lang="cs-CZ" altLang="cs-CZ" sz="1400" dirty="0"/>
          </a:p>
          <a:p>
            <a:pPr lvl="1" eaLnBrk="1" hangingPunct="1"/>
            <a:r>
              <a:rPr lang="cs-CZ" altLang="cs-CZ" sz="1800" dirty="0"/>
              <a:t>Možnost použití sběrnice PCI i v jiných počítačích než jsou PC (např. </a:t>
            </a:r>
            <a:r>
              <a:rPr lang="cs-CZ" altLang="cs-CZ" sz="1800" dirty="0" err="1"/>
              <a:t>MacIntsoh</a:t>
            </a:r>
            <a:r>
              <a:rPr lang="cs-CZ" altLang="cs-CZ" sz="1800" dirty="0"/>
              <a:t>, DEC, </a:t>
            </a:r>
            <a:r>
              <a:rPr lang="cs-CZ" altLang="cs-CZ" sz="1800" dirty="0" err="1"/>
              <a:t>Alpha</a:t>
            </a:r>
            <a:r>
              <a:rPr lang="cs-CZ" altLang="cs-CZ" sz="1800" dirty="0"/>
              <a:t>, </a:t>
            </a:r>
            <a:r>
              <a:rPr lang="cs-CZ" altLang="cs-CZ" sz="1800" dirty="0" err="1"/>
              <a:t>PowerPC</a:t>
            </a:r>
            <a:r>
              <a:rPr lang="cs-CZ" altLang="cs-CZ" sz="1800" dirty="0"/>
              <a:t>) </a:t>
            </a:r>
          </a:p>
          <a:p>
            <a:pPr lvl="1" eaLnBrk="1" hangingPunct="1"/>
            <a:r>
              <a:rPr lang="cs-CZ" altLang="cs-CZ" sz="1800" b="1" dirty="0"/>
              <a:t>Funguje v počítači s libovolným procesorem</a:t>
            </a:r>
          </a:p>
          <a:p>
            <a:pPr lvl="1" eaLnBrk="1" hangingPunct="1"/>
            <a:r>
              <a:rPr lang="cs-CZ" altLang="cs-CZ" sz="1800" dirty="0"/>
              <a:t>Můstek dovoluje provádět přizpůsobování napěťových úrovní (na rozdíl od VL BUS, kde záleželo na napájecím napětí procesoru)</a:t>
            </a:r>
          </a:p>
          <a:p>
            <a:pPr eaLnBrk="1" hangingPunct="1"/>
            <a:r>
              <a:rPr lang="cs-CZ" altLang="cs-CZ" sz="1800" dirty="0"/>
              <a:t>Šířka přenosu dat je </a:t>
            </a:r>
            <a:r>
              <a:rPr lang="cs-CZ" altLang="cs-CZ" sz="1800" b="1" dirty="0"/>
              <a:t>32</a:t>
            </a:r>
            <a:r>
              <a:rPr lang="cs-CZ" altLang="cs-CZ" sz="1800" dirty="0"/>
              <a:t> </a:t>
            </a:r>
            <a:r>
              <a:rPr lang="cs-CZ" altLang="cs-CZ" sz="1800" b="1" dirty="0"/>
              <a:t>bitů</a:t>
            </a:r>
            <a:r>
              <a:rPr lang="cs-CZ" altLang="cs-CZ" sz="1800" dirty="0"/>
              <a:t> nebo </a:t>
            </a:r>
            <a:r>
              <a:rPr lang="cs-CZ" altLang="cs-CZ" sz="1800" b="1" dirty="0"/>
              <a:t>64 bitů</a:t>
            </a:r>
            <a:r>
              <a:rPr lang="cs-CZ" altLang="cs-CZ" sz="1800" dirty="0"/>
              <a:t> </a:t>
            </a:r>
          </a:p>
          <a:p>
            <a:pPr eaLnBrk="1" hangingPunct="1"/>
            <a:r>
              <a:rPr lang="cs-CZ" altLang="cs-CZ" sz="1800" dirty="0"/>
              <a:t>Při frekvenci </a:t>
            </a:r>
            <a:r>
              <a:rPr lang="cs-CZ" altLang="cs-CZ" sz="1800" b="1" dirty="0"/>
              <a:t>33 MHz</a:t>
            </a:r>
            <a:r>
              <a:rPr lang="cs-CZ" altLang="cs-CZ" sz="1800" dirty="0"/>
              <a:t> je propustnost sběrnice </a:t>
            </a:r>
            <a:r>
              <a:rPr lang="cs-CZ" altLang="cs-CZ" sz="1800" b="1" dirty="0"/>
              <a:t>132 </a:t>
            </a:r>
            <a:r>
              <a:rPr lang="cs-CZ" altLang="cs-CZ" sz="1800" b="1" dirty="0" err="1"/>
              <a:t>MB/s</a:t>
            </a:r>
            <a:r>
              <a:rPr lang="cs-CZ" altLang="cs-CZ" sz="1800" dirty="0"/>
              <a:t> (32 bitů) nebo </a:t>
            </a:r>
            <a:r>
              <a:rPr lang="cs-CZ" altLang="cs-CZ" sz="1800" b="1" dirty="0"/>
              <a:t>264 </a:t>
            </a:r>
            <a:r>
              <a:rPr lang="cs-CZ" altLang="cs-CZ" sz="1800" b="1" dirty="0" err="1"/>
              <a:t>MB/s</a:t>
            </a:r>
            <a:r>
              <a:rPr lang="cs-CZ" altLang="cs-CZ" sz="1800" dirty="0"/>
              <a:t> (šířka 64 bitů)</a:t>
            </a:r>
          </a:p>
          <a:p>
            <a:pPr eaLnBrk="1" hangingPunct="1"/>
            <a:endParaRPr lang="cs-CZ" altLang="cs-CZ" sz="1800" b="1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2000" dirty="0"/>
          </a:p>
          <a:p>
            <a:pPr lvl="1" eaLnBrk="1" hangingPunct="1">
              <a:lnSpc>
                <a:spcPct val="80000"/>
              </a:lnSpc>
            </a:pPr>
            <a:endParaRPr lang="cs-CZ" altLang="cs-CZ" sz="2000" dirty="0"/>
          </a:p>
          <a:p>
            <a:pPr eaLnBrk="1" hangingPunct="1">
              <a:lnSpc>
                <a:spcPct val="80000"/>
              </a:lnSpc>
            </a:pPr>
            <a:endParaRPr lang="cs-CZ" altLang="cs-CZ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Nadpis 1">
            <a:extLst>
              <a:ext uri="{FF2B5EF4-FFF2-40B4-BE49-F238E27FC236}">
                <a16:creationId xmlns:a16="http://schemas.microsoft.com/office/drawing/2014/main" id="{F1DA4D66-CC17-4922-AB0F-2B78422B6A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Sběrnice</a:t>
            </a:r>
          </a:p>
        </p:txBody>
      </p:sp>
      <p:sp>
        <p:nvSpPr>
          <p:cNvPr id="7171" name="Zástupný obsah 2">
            <a:extLst>
              <a:ext uri="{FF2B5EF4-FFF2-40B4-BE49-F238E27FC236}">
                <a16:creationId xmlns:a16="http://schemas.microsoft.com/office/drawing/2014/main" id="{AB6DF41D-9E7E-4BA4-B685-EBAE494E7D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/>
              <a:t>Dle počtu linek, na kterých se současně posílají data, dělíme sběrnice na</a:t>
            </a:r>
          </a:p>
          <a:p>
            <a:pPr lvl="1"/>
            <a:r>
              <a:rPr lang="cs-CZ" altLang="cs-CZ" b="1"/>
              <a:t>Sériové</a:t>
            </a:r>
            <a:r>
              <a:rPr lang="cs-CZ" altLang="cs-CZ"/>
              <a:t> - data se posílají bit za bitem po jedné lince</a:t>
            </a:r>
          </a:p>
          <a:p>
            <a:pPr lvl="1"/>
            <a:r>
              <a:rPr lang="cs-CZ" altLang="cs-CZ" b="1"/>
              <a:t>Paralelní </a:t>
            </a:r>
            <a:r>
              <a:rPr lang="cs-CZ" altLang="cs-CZ"/>
              <a:t> - posílá se více bitů naráz po několika linkách vedených vedle sebe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50CB8D-3438-478B-B077-B7DFB8C7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PCI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CC00072-D91A-4005-A43E-7693570EB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800" dirty="0"/>
              <a:t>PCI nemá oddělené adresní linky a datové linky - vodiče (32 nebo 64) slouží střídavě pro přenos dat i adres, adresa se posílá na začátku každé transakce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800" dirty="0"/>
              <a:t>časový multiplex – role vodičů se v čase střídá = </a:t>
            </a:r>
            <a:r>
              <a:rPr lang="cs-CZ" altLang="cs-CZ" sz="2800" b="1" dirty="0" err="1"/>
              <a:t>multiplexované</a:t>
            </a:r>
            <a:r>
              <a:rPr lang="cs-CZ" altLang="cs-CZ" sz="2800" b="1" dirty="0"/>
              <a:t> adresové a datové vodiče </a:t>
            </a:r>
            <a:r>
              <a:rPr lang="cs-CZ" altLang="cs-CZ" sz="2800" dirty="0"/>
              <a:t>AD0, AD1, AD2….AD31 nebo AD63</a:t>
            </a:r>
            <a:endParaRPr lang="cs-CZ" altLang="cs-CZ" sz="28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2800" dirty="0"/>
              <a:t>Přenosovou kapacitu sdílí všechna připojená zařízení (a např. jen síťová karta gigabitového Ethernetu může generovat datový tok 100 MB/s)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1477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D9C04BF-A1DF-4E5A-BE67-08892A9E09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PCI</a:t>
            </a: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BEB2725B-898D-4F1B-8DF8-B13EDBD581B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568" y="1556792"/>
            <a:ext cx="6562725" cy="4862512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6DF45A0-2A9D-46FD-9059-0357F48087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PCI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248E153-E582-4B17-80A0-138A84739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800"/>
              <a:t>PCI umožňuje </a:t>
            </a:r>
            <a:r>
              <a:rPr lang="cs-CZ" altLang="cs-CZ" sz="2800" b="1"/>
              <a:t>burst režim</a:t>
            </a:r>
            <a:r>
              <a:rPr lang="cs-CZ" altLang="cs-CZ" sz="2800"/>
              <a:t> a narozdíl od VL busu </a:t>
            </a:r>
            <a:r>
              <a:rPr lang="cs-CZ" altLang="cs-CZ" sz="2800" b="1"/>
              <a:t>není shora omezen</a:t>
            </a:r>
            <a:r>
              <a:rPr lang="cs-CZ" altLang="cs-CZ" sz="2800"/>
              <a:t> počtem 4 taktů  </a:t>
            </a:r>
          </a:p>
          <a:p>
            <a:pPr eaLnBrk="1" hangingPunct="1"/>
            <a:r>
              <a:rPr lang="cs-CZ" altLang="cs-CZ" sz="2800"/>
              <a:t>podporuje </a:t>
            </a:r>
            <a:r>
              <a:rPr lang="cs-CZ" altLang="cs-CZ" sz="2800" b="1"/>
              <a:t>busmastering</a:t>
            </a:r>
            <a:r>
              <a:rPr lang="cs-CZ" altLang="cs-CZ" sz="2800"/>
              <a:t>, což dovoluje vyšší výkon počítače, protože přenosy řízené CPU vyžadovali spoustu procesorového času</a:t>
            </a:r>
          </a:p>
          <a:p>
            <a:pPr eaLnBrk="1" hangingPunct="1"/>
            <a:r>
              <a:rPr lang="cs-CZ" altLang="cs-CZ" sz="2800"/>
              <a:t>podporuje </a:t>
            </a:r>
            <a:r>
              <a:rPr lang="cs-CZ" altLang="cs-CZ" sz="2800" b="1"/>
              <a:t>Plug and Play</a:t>
            </a:r>
            <a:r>
              <a:rPr lang="cs-CZ" altLang="cs-CZ" sz="2800"/>
              <a:t> - dovoluje velmi snadnou konfiguraci desek pro PCI, popř. jejich automatickou konfiguraci bez zásahu uživatele </a:t>
            </a:r>
          </a:p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B03C6D9-912C-4D10-98FD-113CA439D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 err="1"/>
              <a:t>PnP</a:t>
            </a:r>
            <a:r>
              <a:rPr lang="cs-CZ" altLang="cs-CZ" dirty="0"/>
              <a:t> (</a:t>
            </a:r>
            <a:r>
              <a:rPr lang="cs-CZ" altLang="cs-CZ" dirty="0" err="1"/>
              <a:t>Plug</a:t>
            </a:r>
            <a:r>
              <a:rPr lang="cs-CZ" altLang="cs-CZ" dirty="0"/>
              <a:t> </a:t>
            </a:r>
            <a:r>
              <a:rPr lang="cs-CZ" altLang="cs-CZ"/>
              <a:t>and Play)</a:t>
            </a:r>
            <a:endParaRPr lang="cs-CZ" altLang="cs-CZ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9C5A8B1-BA40-482C-9D0A-8C709129ED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8293" y="1673225"/>
            <a:ext cx="8507413" cy="5184775"/>
          </a:xfrm>
        </p:spPr>
        <p:txBody>
          <a:bodyPr/>
          <a:lstStyle/>
          <a:p>
            <a:pPr marL="495300" indent="-495300" eaLnBrk="1" hangingPunct="1">
              <a:lnSpc>
                <a:spcPct val="80000"/>
              </a:lnSpc>
            </a:pPr>
            <a:r>
              <a:rPr lang="cs-CZ" altLang="cs-CZ" sz="1600" dirty="0"/>
              <a:t>Na sběrnici </a:t>
            </a:r>
            <a:r>
              <a:rPr lang="cs-CZ" altLang="cs-CZ" sz="1600" b="1" dirty="0"/>
              <a:t>ISA</a:t>
            </a:r>
            <a:r>
              <a:rPr lang="cs-CZ" altLang="cs-CZ" sz="1600" dirty="0"/>
              <a:t>, bylo při přidání nové karty do systému nutné, aby její majitel nastavil nejprve kartu a pak stejně i její ovladač (nastavení IRQ, DMA, číslo brány …)</a:t>
            </a:r>
          </a:p>
          <a:p>
            <a:pPr marL="495300" indent="-495300" eaLnBrk="1" hangingPunct="1">
              <a:lnSpc>
                <a:spcPct val="80000"/>
              </a:lnSpc>
            </a:pPr>
            <a:r>
              <a:rPr lang="cs-CZ" altLang="cs-CZ" sz="1600" dirty="0"/>
              <a:t>Zároveň bylo nutné, aby žádné dvě karty nebyly </a:t>
            </a:r>
            <a:r>
              <a:rPr lang="cs-CZ" altLang="cs-CZ" sz="1600" b="1" dirty="0"/>
              <a:t>v konfliktu</a:t>
            </a:r>
            <a:r>
              <a:rPr lang="cs-CZ" altLang="cs-CZ" sz="1600" dirty="0"/>
              <a:t> (nebyly nastaveny stejně nebo tak, že se jejich nastavení překrývalo)</a:t>
            </a:r>
          </a:p>
          <a:p>
            <a:pPr marL="495300" indent="-495300" eaLnBrk="1" hangingPunct="1">
              <a:lnSpc>
                <a:spcPct val="80000"/>
              </a:lnSpc>
            </a:pPr>
            <a:r>
              <a:rPr lang="cs-CZ" altLang="cs-CZ" sz="1600" dirty="0"/>
              <a:t>Přidat do počítače kartu tak dříve nebylo vůbec jednoduché  </a:t>
            </a:r>
          </a:p>
          <a:p>
            <a:pPr marL="495300" indent="-495300" eaLnBrk="1" hangingPunct="1">
              <a:lnSpc>
                <a:spcPct val="80000"/>
              </a:lnSpc>
            </a:pPr>
            <a:endParaRPr lang="cs-CZ" altLang="cs-CZ" sz="1600" dirty="0"/>
          </a:p>
          <a:p>
            <a:pPr marL="495300" indent="-495300" eaLnBrk="1" hangingPunct="1">
              <a:lnSpc>
                <a:spcPct val="80000"/>
              </a:lnSpc>
            </a:pPr>
            <a:r>
              <a:rPr lang="cs-CZ" altLang="cs-CZ" sz="1600" b="1" dirty="0" err="1"/>
              <a:t>PnP</a:t>
            </a:r>
            <a:r>
              <a:rPr lang="cs-CZ" altLang="cs-CZ" sz="1600" b="1" dirty="0"/>
              <a:t> – </a:t>
            </a:r>
            <a:r>
              <a:rPr lang="cs-CZ" altLang="cs-CZ" sz="1600" b="1" dirty="0" err="1"/>
              <a:t>Plug</a:t>
            </a:r>
            <a:r>
              <a:rPr lang="cs-CZ" altLang="cs-CZ" sz="1600" b="1" dirty="0"/>
              <a:t> and Play </a:t>
            </a:r>
          </a:p>
          <a:p>
            <a:pPr marL="495300" indent="-495300" eaLnBrk="1" hangingPunct="1">
              <a:lnSpc>
                <a:spcPct val="80000"/>
              </a:lnSpc>
            </a:pPr>
            <a:r>
              <a:rPr lang="cs-CZ" altLang="cs-CZ" sz="1600" dirty="0"/>
              <a:t>Umožňuje automatickou konfiguraci karty</a:t>
            </a:r>
          </a:p>
          <a:p>
            <a:pPr marL="763588" lvl="1" indent="-419100" eaLnBrk="1" hangingPunct="1">
              <a:lnSpc>
                <a:spcPct val="80000"/>
              </a:lnSpc>
            </a:pPr>
            <a:r>
              <a:rPr lang="cs-CZ" altLang="cs-CZ" sz="1600" dirty="0"/>
              <a:t>karta je vsunuta do slotu vypnutého počítače (připojování za běhu počítače není možné)</a:t>
            </a:r>
          </a:p>
          <a:p>
            <a:pPr marL="763588" lvl="1" indent="-419100" eaLnBrk="1" hangingPunct="1">
              <a:lnSpc>
                <a:spcPct val="80000"/>
              </a:lnSpc>
            </a:pPr>
            <a:r>
              <a:rPr lang="cs-CZ" altLang="cs-CZ" sz="1600" dirty="0"/>
              <a:t>po zapnutí počítače je aktivována </a:t>
            </a:r>
            <a:r>
              <a:rPr lang="cs-CZ" altLang="cs-CZ" sz="1600" dirty="0" err="1"/>
              <a:t>PnP</a:t>
            </a:r>
            <a:r>
              <a:rPr lang="cs-CZ" altLang="cs-CZ" sz="1600" dirty="0"/>
              <a:t> část </a:t>
            </a:r>
            <a:r>
              <a:rPr lang="cs-CZ" altLang="cs-CZ" sz="1600" dirty="0" err="1"/>
              <a:t>BIOSu</a:t>
            </a:r>
            <a:r>
              <a:rPr lang="cs-CZ" altLang="cs-CZ" sz="1600" dirty="0"/>
              <a:t> </a:t>
            </a:r>
          </a:p>
          <a:p>
            <a:pPr marL="763588" lvl="1" indent="-419100" eaLnBrk="1" hangingPunct="1">
              <a:lnSpc>
                <a:spcPct val="80000"/>
              </a:lnSpc>
            </a:pPr>
            <a:r>
              <a:rPr lang="cs-CZ" sz="1600" dirty="0"/>
              <a:t>počítač rozpozná zasunutou kartu</a:t>
            </a:r>
            <a:endParaRPr lang="cs-CZ" altLang="cs-CZ" sz="1600" dirty="0"/>
          </a:p>
          <a:p>
            <a:pPr marL="763588" lvl="1" indent="-419100" eaLnBrk="1" hangingPunct="1">
              <a:lnSpc>
                <a:spcPct val="80000"/>
              </a:lnSpc>
            </a:pPr>
            <a:r>
              <a:rPr lang="cs-CZ" altLang="cs-CZ" sz="1600" dirty="0"/>
              <a:t>postupně vyzve všechna zařízení připojená ke sběrnici k identifikaci </a:t>
            </a:r>
          </a:p>
          <a:p>
            <a:pPr marL="763588" lvl="1" indent="-419100" eaLnBrk="1" hangingPunct="1">
              <a:lnSpc>
                <a:spcPct val="80000"/>
              </a:lnSpc>
            </a:pPr>
            <a:r>
              <a:rPr lang="cs-CZ" altLang="cs-CZ" sz="1600" dirty="0"/>
              <a:t>zařízení odesílají své identifikátory a požadavky </a:t>
            </a:r>
          </a:p>
          <a:p>
            <a:pPr marL="763588" lvl="1" indent="-419100" eaLnBrk="1" hangingPunct="1">
              <a:lnSpc>
                <a:spcPct val="80000"/>
              </a:lnSpc>
            </a:pPr>
            <a:r>
              <a:rPr lang="cs-CZ" sz="1600" dirty="0"/>
              <a:t>Počítač tak zjistí, které IRQ, DMA, I/O Adresy, RAM adresy potřebuje a které může použít</a:t>
            </a:r>
          </a:p>
          <a:p>
            <a:pPr marL="763588" lvl="1" indent="-419100" eaLnBrk="1" hangingPunct="1">
              <a:lnSpc>
                <a:spcPct val="80000"/>
              </a:lnSpc>
            </a:pPr>
            <a:r>
              <a:rPr lang="cs-CZ" sz="1600" dirty="0"/>
              <a:t>Automaticky se nastaví prostředky tak, aby nedošlo k žádnému konfliktu s již existujícími kartami,</a:t>
            </a:r>
          </a:p>
          <a:p>
            <a:pPr marL="763588" lvl="1" indent="-419100" eaLnBrk="1" hangingPunct="1">
              <a:lnSpc>
                <a:spcPct val="80000"/>
              </a:lnSpc>
            </a:pPr>
            <a:r>
              <a:rPr lang="cs-CZ" sz="1600" dirty="0"/>
              <a:t>OS vyhledá a nakonfiguruje potřebné ovladače, které by s nově nainstalovanou kartou spolupracovaly.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68CD9C2-5CC1-4260-990D-339F2199D0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PCI - přerušení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0051E94-3BDE-46FF-824A-E1CBEC362D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800" dirty="0"/>
              <a:t>K dispozici jsou pouze čtyři přerušovací signály označené </a:t>
            </a:r>
            <a:r>
              <a:rPr lang="cs-CZ" altLang="cs-CZ" sz="1800" b="1" dirty="0"/>
              <a:t>INTA#, INTB#, INTC# a INTD#,</a:t>
            </a:r>
            <a:r>
              <a:rPr lang="cs-CZ" altLang="cs-CZ" sz="1800" dirty="0"/>
              <a:t> které jsou v PCI mostu asociovány s vnějšími přerušeními procesoru </a:t>
            </a:r>
          </a:p>
          <a:p>
            <a:pPr eaLnBrk="1" hangingPunct="1"/>
            <a:r>
              <a:rPr lang="cs-CZ" altLang="cs-CZ" sz="1800" dirty="0"/>
              <a:t>Fyzicky jsou jednotlivé linky přerušení na sběrnici zapojeny </a:t>
            </a:r>
            <a:r>
              <a:rPr lang="cs-CZ" altLang="cs-CZ" sz="1800" b="1" dirty="0"/>
              <a:t>kaskádovitě</a:t>
            </a:r>
            <a:r>
              <a:rPr lang="cs-CZ" altLang="cs-CZ" sz="1800" dirty="0"/>
              <a:t>, takže INT#A je v prvním slotu na první pozici, ve druhém slotu na druhé pozici atd…</a:t>
            </a:r>
          </a:p>
          <a:p>
            <a:pPr eaLnBrk="1" hangingPunct="1"/>
            <a:r>
              <a:rPr lang="cs-CZ" altLang="cs-CZ" sz="1800" dirty="0"/>
              <a:t>všechny z nich jsou dostupné každému zařízení a  při inicializaci sběrnice mohou jednomu zařízení být přiřazena až čtyři přerušení, což však není běžné </a:t>
            </a:r>
          </a:p>
          <a:p>
            <a:pPr eaLnBrk="1" hangingPunct="1"/>
            <a:r>
              <a:rPr lang="cs-CZ" altLang="cs-CZ" sz="1800" dirty="0"/>
              <a:t>Pozdější revize PCI specifikací přidávají podporu pro </a:t>
            </a:r>
            <a:r>
              <a:rPr lang="cs-CZ" altLang="cs-CZ" sz="1800" b="1" dirty="0"/>
              <a:t>přerušení signalizované zprávou</a:t>
            </a:r>
            <a:r>
              <a:rPr lang="cs-CZ" altLang="cs-CZ" sz="1800" dirty="0"/>
              <a:t> (ne signálem)</a:t>
            </a:r>
          </a:p>
          <a:p>
            <a:pPr eaLnBrk="1" hangingPunct="1">
              <a:lnSpc>
                <a:spcPct val="80000"/>
              </a:lnSpc>
            </a:pPr>
            <a:endParaRPr lang="cs-CZ" altLang="cs-CZ"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1BED3B1-081E-4C9D-8879-8864B3551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PCI - revize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E62D2C-080B-4879-A295-D2E9068595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Následné revize PCI přidaly nové vlastnosti a vylepšení výkonu -  frekvence vzrostla </a:t>
            </a:r>
            <a:r>
              <a:rPr lang="cs-CZ" altLang="cs-CZ" sz="1900" b="1" dirty="0"/>
              <a:t>66 MHz</a:t>
            </a:r>
            <a:r>
              <a:rPr lang="cs-CZ" altLang="cs-CZ" sz="1900" dirty="0"/>
              <a:t>, používané napětí kleslo na </a:t>
            </a:r>
            <a:r>
              <a:rPr lang="cs-CZ" altLang="cs-CZ" sz="1900" b="1" dirty="0"/>
              <a:t>3,3 V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Běžné PCI karty mají buď jeden nebo dva </a:t>
            </a:r>
            <a:r>
              <a:rPr lang="cs-CZ" altLang="cs-CZ" sz="1900" b="1" dirty="0"/>
              <a:t>klíčovací zářezy</a:t>
            </a:r>
            <a:r>
              <a:rPr lang="cs-CZ" altLang="cs-CZ" sz="1900" dirty="0"/>
              <a:t> podle používané napěťové úrovně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Karty vyžadující 3,3 V mají zářez vedle přední strany karty (kde se nacházejí externí konektory) zatímco ty, vyžadující 5 V mají zářez na druhé straně. Takzvané univerzální karty mají oba zářezy a mohou přijímat oba typy signálů 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b="1" dirty="0"/>
              <a:t>PCI 2.2</a:t>
            </a:r>
            <a:r>
              <a:rPr lang="cs-CZ" altLang="cs-CZ" sz="1900" dirty="0"/>
              <a:t> umožňuje 66 MHz signalizaci (vyžaduje 3,3 V signalizaci - nejvyšší možná rychlost přenosu 533 MB/s)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b="1" dirty="0"/>
              <a:t>PCI 2.3</a:t>
            </a:r>
            <a:r>
              <a:rPr lang="cs-CZ" altLang="cs-CZ" sz="1900" dirty="0"/>
              <a:t> dovoluje použít 3,3V a univerzální klíčování, ale nedovoluje klíčování pro 5V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b="1" dirty="0"/>
              <a:t>PCI 3.0</a:t>
            </a:r>
            <a:r>
              <a:rPr lang="cs-CZ" altLang="cs-CZ" sz="1900" dirty="0"/>
              <a:t> je konečný oficiální standard pro PCI sběrnici, byla úplně odstraněna možnost 5V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314C1506-ABAC-46F7-814B-68AEE37AF8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PCI - X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E58A4FE-340F-45BB-8B47-FE8822F11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500" dirty="0"/>
              <a:t>V roce </a:t>
            </a:r>
            <a:r>
              <a:rPr lang="cs-CZ" altLang="cs-CZ" sz="1500" b="1" dirty="0"/>
              <a:t>1998</a:t>
            </a:r>
            <a:r>
              <a:rPr lang="cs-CZ" altLang="cs-CZ" sz="1500" dirty="0"/>
              <a:t> navržena jako nástupce sběrnice </a:t>
            </a:r>
            <a:r>
              <a:rPr lang="cs-CZ" altLang="cs-CZ" sz="1500" b="1" dirty="0"/>
              <a:t>PCI 2.3 </a:t>
            </a:r>
            <a:r>
              <a:rPr lang="cs-CZ" altLang="cs-CZ" sz="1500" dirty="0"/>
              <a:t>(firmy HP, Compaq, IBM)</a:t>
            </a:r>
            <a:endParaRPr lang="cs-CZ" altLang="cs-CZ" sz="1500" b="1" dirty="0"/>
          </a:p>
          <a:p>
            <a:pPr eaLnBrk="1" hangingPunct="1"/>
            <a:r>
              <a:rPr lang="cs-CZ" altLang="cs-CZ" sz="1500" dirty="0"/>
              <a:t>Šířka datové sběrnice </a:t>
            </a:r>
            <a:r>
              <a:rPr lang="cs-CZ" altLang="cs-CZ" sz="1500" b="1" dirty="0"/>
              <a:t>64b</a:t>
            </a:r>
          </a:p>
          <a:p>
            <a:pPr eaLnBrk="1" hangingPunct="1"/>
            <a:r>
              <a:rPr lang="cs-CZ" altLang="cs-CZ" sz="1500" dirty="0"/>
              <a:t>zvýšená maximální frekvenci na </a:t>
            </a:r>
            <a:r>
              <a:rPr lang="cs-CZ" altLang="cs-CZ" sz="1500" b="1" dirty="0"/>
              <a:t>133 MHz</a:t>
            </a:r>
            <a:r>
              <a:rPr lang="cs-CZ" altLang="cs-CZ" sz="1500" dirty="0"/>
              <a:t> (z původní 66 MHz)</a:t>
            </a:r>
          </a:p>
          <a:p>
            <a:pPr eaLnBrk="1" hangingPunct="1"/>
            <a:r>
              <a:rPr lang="cs-CZ" altLang="cs-CZ" sz="1500" dirty="0"/>
              <a:t>V dalších revizích frekvence rostla až na </a:t>
            </a:r>
            <a:r>
              <a:rPr lang="cs-CZ" altLang="cs-CZ" sz="1500" b="1" dirty="0"/>
              <a:t> 533 MHz</a:t>
            </a:r>
            <a:r>
              <a:rPr lang="cs-CZ" altLang="cs-CZ" sz="1500" dirty="0"/>
              <a:t> (to umožňuje datový tok až </a:t>
            </a:r>
            <a:r>
              <a:rPr lang="cs-CZ" altLang="cs-CZ" sz="1500" b="1" dirty="0"/>
              <a:t>4,3 GB/s</a:t>
            </a:r>
            <a:r>
              <a:rPr lang="cs-CZ" altLang="cs-CZ" sz="1500" dirty="0"/>
              <a:t>)</a:t>
            </a:r>
          </a:p>
          <a:p>
            <a:pPr eaLnBrk="1" hangingPunct="1"/>
            <a:r>
              <a:rPr lang="cs-CZ" altLang="cs-CZ" sz="1500" dirty="0"/>
              <a:t>Paralelní přenos na takto vysoké frekvencí je již extrémně problematický z hlediska </a:t>
            </a:r>
            <a:r>
              <a:rPr lang="cs-CZ" altLang="cs-CZ" sz="1500" b="1" dirty="0"/>
              <a:t>rušení, přeslechů a synchronizace</a:t>
            </a:r>
          </a:p>
          <a:p>
            <a:pPr eaLnBrk="1" hangingPunct="1"/>
            <a:r>
              <a:rPr lang="cs-CZ" altLang="cs-CZ" sz="1500" dirty="0"/>
              <a:t>Proto u posledních revizí této sběrnice musel být zaveden </a:t>
            </a:r>
            <a:r>
              <a:rPr lang="cs-CZ" altLang="cs-CZ" sz="1500" b="1" dirty="0"/>
              <a:t>ECC - </a:t>
            </a:r>
            <a:r>
              <a:rPr lang="cs-CZ" altLang="cs-CZ" sz="1500" b="1" dirty="0" err="1"/>
              <a:t>Error</a:t>
            </a:r>
            <a:r>
              <a:rPr lang="cs-CZ" altLang="cs-CZ" sz="1500" b="1" dirty="0"/>
              <a:t> </a:t>
            </a:r>
            <a:r>
              <a:rPr lang="cs-CZ" altLang="cs-CZ" sz="1500" b="1" dirty="0" err="1"/>
              <a:t>Correction</a:t>
            </a:r>
            <a:r>
              <a:rPr lang="cs-CZ" altLang="cs-CZ" sz="1500" b="1" dirty="0"/>
              <a:t> </a:t>
            </a:r>
            <a:r>
              <a:rPr lang="cs-CZ" altLang="cs-CZ" sz="1500" b="1" dirty="0" err="1"/>
              <a:t>Code</a:t>
            </a:r>
            <a:r>
              <a:rPr lang="cs-CZ" altLang="cs-CZ" sz="1500" dirty="0"/>
              <a:t>, který automaticky opravuje chyby vzniklé při přenosu dat </a:t>
            </a:r>
          </a:p>
          <a:p>
            <a:pPr eaLnBrk="1" hangingPunct="1"/>
            <a:r>
              <a:rPr lang="cs-CZ" altLang="cs-CZ" sz="1500" dirty="0"/>
              <a:t>Další zrychlení paralelní komunikace se ukázalo jako nemožné – nelze zvýšit frekvenci ani přidat další paralelní datové linky</a:t>
            </a:r>
            <a:endParaRPr lang="cs-CZ" altLang="cs-CZ" sz="1500" b="1" dirty="0"/>
          </a:p>
          <a:p>
            <a:pPr eaLnBrk="1" hangingPunct="1"/>
            <a:r>
              <a:rPr lang="cs-CZ" altLang="cs-CZ" sz="1500" dirty="0"/>
              <a:t>Sběrnice </a:t>
            </a:r>
            <a:r>
              <a:rPr lang="cs-CZ" altLang="cs-CZ" sz="1500" b="1" dirty="0"/>
              <a:t>PCI-X</a:t>
            </a:r>
            <a:r>
              <a:rPr lang="cs-CZ" altLang="cs-CZ" sz="1500" dirty="0"/>
              <a:t> nenahradila sběrnici </a:t>
            </a:r>
            <a:r>
              <a:rPr lang="cs-CZ" altLang="cs-CZ" sz="1500" b="1" dirty="0"/>
              <a:t>PCI</a:t>
            </a:r>
            <a:r>
              <a:rPr lang="cs-CZ" altLang="cs-CZ" sz="1500" dirty="0"/>
              <a:t>, protože se dostatečně nerozšířila</a:t>
            </a:r>
          </a:p>
          <a:p>
            <a:pPr eaLnBrk="1" hangingPunct="1"/>
            <a:r>
              <a:rPr lang="cs-CZ" altLang="cs-CZ" sz="1500" dirty="0"/>
              <a:t>Nástupcem sběrnice </a:t>
            </a:r>
            <a:r>
              <a:rPr lang="cs-CZ" altLang="cs-CZ" sz="1500" b="1" dirty="0"/>
              <a:t>PCI</a:t>
            </a:r>
            <a:r>
              <a:rPr lang="cs-CZ" altLang="cs-CZ" sz="1500" dirty="0"/>
              <a:t> tak byla až sběrnice </a:t>
            </a:r>
            <a:r>
              <a:rPr lang="cs-CZ" altLang="cs-CZ" sz="1500" b="1" dirty="0"/>
              <a:t>PCI-Express</a:t>
            </a:r>
          </a:p>
          <a:p>
            <a:pPr eaLnBrk="1" hangingPunct="1"/>
            <a:r>
              <a:rPr lang="cs-CZ" altLang="cs-CZ" sz="1500" dirty="0"/>
              <a:t>Karty </a:t>
            </a:r>
            <a:r>
              <a:rPr lang="cs-CZ" altLang="cs-CZ" sz="1500" b="1" dirty="0"/>
              <a:t>PCI-X</a:t>
            </a:r>
            <a:r>
              <a:rPr lang="cs-CZ" altLang="cs-CZ" sz="1500" dirty="0"/>
              <a:t> je možné použít v </a:t>
            </a:r>
            <a:r>
              <a:rPr lang="cs-CZ" altLang="cs-CZ" sz="1500" b="1" dirty="0"/>
              <a:t>PCI</a:t>
            </a:r>
            <a:r>
              <a:rPr lang="cs-CZ" altLang="cs-CZ" sz="1500" dirty="0"/>
              <a:t> slotu, jen na základních deskách, které podporují napájení </a:t>
            </a:r>
            <a:r>
              <a:rPr lang="cs-CZ" altLang="cs-CZ" sz="1500" b="1" dirty="0"/>
              <a:t>3,3V</a:t>
            </a:r>
            <a:r>
              <a:rPr lang="cs-CZ" altLang="cs-CZ" sz="1500" dirty="0"/>
              <a:t> </a:t>
            </a:r>
          </a:p>
          <a:p>
            <a:pPr eaLnBrk="1" hangingPunct="1"/>
            <a:r>
              <a:rPr lang="cs-CZ" altLang="cs-CZ" sz="1500" dirty="0"/>
              <a:t>Ve sběrnici </a:t>
            </a:r>
            <a:r>
              <a:rPr lang="cs-CZ" altLang="cs-CZ" sz="1500" b="1" dirty="0"/>
              <a:t>PCI-X</a:t>
            </a:r>
            <a:r>
              <a:rPr lang="cs-CZ" altLang="cs-CZ" sz="1500" dirty="0"/>
              <a:t> mohou pracovat </a:t>
            </a:r>
            <a:r>
              <a:rPr lang="cs-CZ" altLang="cs-CZ" sz="1500" b="1" dirty="0"/>
              <a:t>3,3V PCI</a:t>
            </a:r>
            <a:r>
              <a:rPr lang="cs-CZ" altLang="cs-CZ" sz="1500" dirty="0"/>
              <a:t> karty </a:t>
            </a:r>
          </a:p>
          <a:p>
            <a:pPr eaLnBrk="1" hangingPunct="1"/>
            <a:r>
              <a:rPr lang="cs-CZ" altLang="cs-CZ" sz="1500" dirty="0"/>
              <a:t>Karty </a:t>
            </a:r>
            <a:r>
              <a:rPr lang="cs-CZ" altLang="cs-CZ" sz="1500" b="1" dirty="0"/>
              <a:t>PCI-X</a:t>
            </a:r>
            <a:r>
              <a:rPr lang="cs-CZ" altLang="cs-CZ" sz="1500" dirty="0"/>
              <a:t> a </a:t>
            </a:r>
            <a:r>
              <a:rPr lang="cs-CZ" altLang="cs-CZ" sz="1500" b="1" dirty="0"/>
              <a:t>PCI</a:t>
            </a:r>
            <a:r>
              <a:rPr lang="cs-CZ" altLang="cs-CZ" sz="1500" dirty="0"/>
              <a:t> mohou být používány na </a:t>
            </a:r>
            <a:r>
              <a:rPr lang="cs-CZ" altLang="cs-CZ" sz="1500" b="1" dirty="0"/>
              <a:t>PCI-X</a:t>
            </a:r>
            <a:r>
              <a:rPr lang="cs-CZ" altLang="cs-CZ" sz="1500" dirty="0"/>
              <a:t> sběrnici současně, ale rychlost je pak limitována nejpomalejší kartou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648B52AC-4693-45AB-A55D-B3E0EE2E0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AGP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A7C908EB-5D8D-4FCF-AB7E-29CBC30521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b="1" dirty="0" err="1"/>
              <a:t>Accelerated</a:t>
            </a:r>
            <a:r>
              <a:rPr lang="cs-CZ" altLang="cs-CZ" sz="2000" b="1" dirty="0"/>
              <a:t> </a:t>
            </a:r>
            <a:r>
              <a:rPr lang="cs-CZ" altLang="cs-CZ" sz="2000" b="1" dirty="0" err="1"/>
              <a:t>Graphics</a:t>
            </a:r>
            <a:r>
              <a:rPr lang="cs-CZ" altLang="cs-CZ" sz="2000" b="1" dirty="0"/>
              <a:t> Port</a:t>
            </a:r>
            <a:r>
              <a:rPr lang="cs-CZ" altLang="cs-CZ" sz="2000" dirty="0"/>
              <a:t> </a:t>
            </a:r>
          </a:p>
          <a:p>
            <a:pPr eaLnBrk="1" hangingPunct="1"/>
            <a:r>
              <a:rPr lang="cs-CZ" altLang="cs-CZ" sz="2000" dirty="0"/>
              <a:t>sběrnice </a:t>
            </a:r>
            <a:r>
              <a:rPr lang="cs-CZ" altLang="cs-CZ" sz="2000" b="1" dirty="0"/>
              <a:t>PCI</a:t>
            </a:r>
            <a:r>
              <a:rPr lang="cs-CZ" altLang="cs-CZ" sz="2000" dirty="0"/>
              <a:t> přestaly stačit nárokům </a:t>
            </a:r>
            <a:r>
              <a:rPr lang="cs-CZ" altLang="cs-CZ" sz="2000" b="1" dirty="0"/>
              <a:t>3D grafiky </a:t>
            </a:r>
          </a:p>
          <a:p>
            <a:pPr eaLnBrk="1" hangingPunct="1"/>
            <a:r>
              <a:rPr lang="cs-CZ" altLang="cs-CZ" sz="2000" dirty="0"/>
              <a:t>V roce 1998 Intel vyvinul novou vysokorychlostní sběrnici věnovanou výhradně grafice a nazval ji </a:t>
            </a:r>
            <a:r>
              <a:rPr lang="cs-CZ" altLang="cs-CZ" sz="2000" b="1" dirty="0"/>
              <a:t>AGP</a:t>
            </a:r>
            <a:r>
              <a:rPr lang="cs-CZ" altLang="cs-CZ" sz="2000" dirty="0"/>
              <a:t>, ale nejedná se v pravém slova smyslu o sběrnici, neboť k AGP lze připojit pouze </a:t>
            </a:r>
            <a:r>
              <a:rPr lang="cs-CZ" altLang="cs-CZ" sz="2000" b="1" dirty="0"/>
              <a:t>jedno zařízení</a:t>
            </a:r>
            <a:r>
              <a:rPr lang="cs-CZ" altLang="cs-CZ" sz="2000" dirty="0"/>
              <a:t>  </a:t>
            </a:r>
          </a:p>
          <a:p>
            <a:pPr eaLnBrk="1" hangingPunct="1"/>
            <a:r>
              <a:rPr lang="cs-CZ" altLang="cs-CZ" sz="2000" dirty="0"/>
              <a:t>propojuje dvoubodově základní desku a </a:t>
            </a:r>
            <a:r>
              <a:rPr lang="cs-CZ" altLang="cs-CZ" sz="2000" b="1" dirty="0"/>
              <a:t>grafickou kartu</a:t>
            </a:r>
          </a:p>
          <a:p>
            <a:pPr eaLnBrk="1" hangingPunct="1"/>
            <a:r>
              <a:rPr lang="cs-CZ" altLang="cs-CZ" sz="2000" dirty="0"/>
              <a:t>Základní pracovní frekvencí sběrnice AGP je </a:t>
            </a:r>
            <a:r>
              <a:rPr lang="cs-CZ" altLang="cs-CZ" sz="2000" b="1" dirty="0"/>
              <a:t>66 MHz</a:t>
            </a:r>
          </a:p>
          <a:p>
            <a:pPr eaLnBrk="1" hangingPunct="1"/>
            <a:r>
              <a:rPr lang="cs-CZ" altLang="cs-CZ" sz="2000" dirty="0"/>
              <a:t>Technologie </a:t>
            </a:r>
            <a:r>
              <a:rPr lang="cs-CZ" altLang="cs-CZ" sz="2000" b="1" dirty="0"/>
              <a:t>AGP</a:t>
            </a:r>
            <a:r>
              <a:rPr lang="cs-CZ" altLang="cs-CZ" sz="2000" dirty="0"/>
              <a:t> vznikla úpravou sběrnice </a:t>
            </a:r>
            <a:r>
              <a:rPr lang="cs-CZ" altLang="cs-CZ" sz="2000" b="1" dirty="0"/>
              <a:t>PCI</a:t>
            </a:r>
            <a:r>
              <a:rPr lang="cs-CZ" altLang="cs-CZ" sz="2000" dirty="0"/>
              <a:t>, některé řídící signály jsou podobné (adresová a datová </a:t>
            </a:r>
            <a:r>
              <a:rPr lang="cs-CZ" altLang="cs-CZ" sz="2000" dirty="0" err="1"/>
              <a:t>čast</a:t>
            </a:r>
            <a:r>
              <a:rPr lang="cs-CZ" altLang="cs-CZ" sz="2000" dirty="0"/>
              <a:t> AGP </a:t>
            </a:r>
            <a:r>
              <a:rPr lang="cs-CZ" altLang="cs-CZ" sz="2000" dirty="0" err="1"/>
              <a:t>používa</a:t>
            </a:r>
            <a:r>
              <a:rPr lang="cs-CZ" altLang="cs-CZ" sz="2000" dirty="0"/>
              <a:t> stejné vodiče pro přenos jako PCI)</a:t>
            </a:r>
          </a:p>
          <a:p>
            <a:pPr eaLnBrk="1" hangingPunct="1"/>
            <a:r>
              <a:rPr lang="cs-CZ" altLang="cs-CZ" sz="2000" dirty="0"/>
              <a:t>Odstraněn je </a:t>
            </a:r>
            <a:r>
              <a:rPr lang="cs-CZ" altLang="cs-CZ" sz="2000" b="1" dirty="0"/>
              <a:t>arbitrážní obvod</a:t>
            </a:r>
            <a:r>
              <a:rPr lang="cs-CZ" altLang="cs-CZ" sz="2000" dirty="0"/>
              <a:t> (ten se stará a přidělování sběrnice a bezkolizní provoz) - proto  je možné připojit pouze jedno zařízeni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cs-CZ" altLang="cs-CZ" sz="16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CACD542-7E52-485C-B567-B16C602F4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0E685748-D2E8-4F38-8206-295DA30F7697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341438"/>
            <a:ext cx="7354888" cy="4789487"/>
          </a:xfrm>
        </p:spPr>
      </p:pic>
      <p:sp>
        <p:nvSpPr>
          <p:cNvPr id="36868" name="Text Box 4">
            <a:extLst>
              <a:ext uri="{FF2B5EF4-FFF2-40B4-BE49-F238E27FC236}">
                <a16:creationId xmlns:a16="http://schemas.microsoft.com/office/drawing/2014/main" id="{9BA070D5-A1C8-43CE-B065-E7362EF99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1557338"/>
            <a:ext cx="86360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AGP</a:t>
            </a: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A12E5976-582B-4BA1-A92C-55ED0436B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3860800"/>
            <a:ext cx="863600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PCI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A4222D2-1BA5-41C1-AB4A-038FE000A2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AGP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8D924EE-A7A1-4515-A975-A4D238BDE8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900" b="1" dirty="0"/>
              <a:t>AGP 1.0 </a:t>
            </a:r>
            <a:endParaRPr lang="cs-CZ" altLang="cs-CZ" sz="1900" dirty="0"/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1x (266 MB/s) (8 B přeneseno za dva takty)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2x (533 MB/s) (8 B přeneseno během jednoho taktu) 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b="1" dirty="0"/>
              <a:t>AGP 2.0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1x (266 MB/s) (8 B přeneseno za dva takty)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2x (533 MB/s) (8 B přeneseno během jednoho taktu)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4x (1.07 GB/s) (16 B přeneseno během jednoho taktu) 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b="1" dirty="0"/>
              <a:t>AGP 3.0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4x (1.07 GB/s) (16 B přeneseno během jednoho taktu)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8x (2.1 GB/s) (32 B přeneseno během jednoho taktu)</a:t>
            </a: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adpis 1">
            <a:extLst>
              <a:ext uri="{FF2B5EF4-FFF2-40B4-BE49-F238E27FC236}">
                <a16:creationId xmlns:a16="http://schemas.microsoft.com/office/drawing/2014/main" id="{0FA6B7C1-1F1E-4BC6-8124-4CBF7306C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Sběrnice</a:t>
            </a:r>
          </a:p>
        </p:txBody>
      </p:sp>
      <p:sp>
        <p:nvSpPr>
          <p:cNvPr id="8195" name="Zástupný obsah 2">
            <a:extLst>
              <a:ext uri="{FF2B5EF4-FFF2-40B4-BE49-F238E27FC236}">
                <a16:creationId xmlns:a16="http://schemas.microsoft.com/office/drawing/2014/main" id="{727838AA-2415-4B3C-8EDE-5FF37B1B66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z="2000"/>
              <a:t>Dle přítomnosti </a:t>
            </a:r>
            <a:r>
              <a:rPr lang="cs-CZ" altLang="cs-CZ" sz="2000" b="1"/>
              <a:t>hodinového signálu </a:t>
            </a:r>
            <a:r>
              <a:rPr lang="cs-CZ" altLang="cs-CZ" sz="2000"/>
              <a:t>dělíme sběrnice na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000" b="1"/>
              <a:t>Synchronní sběrnice </a:t>
            </a:r>
            <a:r>
              <a:rPr lang="cs-CZ" altLang="cs-CZ" sz="2000"/>
              <a:t>- platnost dat na sběrnici jednoznačně určuje hodinový signál.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000"/>
              <a:t>Tímto způsobem dříve pracovala převážná většina všech sběrnic.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000"/>
              <a:t>U synchronních sběrnic uvádíme taktovací </a:t>
            </a:r>
            <a:r>
              <a:rPr lang="cs-CZ" altLang="cs-CZ" sz="2000" b="1"/>
              <a:t>frekvenci </a:t>
            </a:r>
            <a:r>
              <a:rPr lang="cs-CZ" altLang="cs-CZ" sz="2000"/>
              <a:t>– ta vlastně udává počet přenosů za sekundu</a:t>
            </a:r>
            <a:endParaRPr lang="cs-CZ" altLang="cs-CZ" sz="2000" b="1"/>
          </a:p>
          <a:p>
            <a:pPr lvl="1" eaLnBrk="1" hangingPunct="1">
              <a:lnSpc>
                <a:spcPct val="90000"/>
              </a:lnSpc>
            </a:pPr>
            <a:endParaRPr lang="cs-CZ" altLang="cs-CZ" sz="2000" b="1"/>
          </a:p>
          <a:p>
            <a:pPr lvl="1" eaLnBrk="1" hangingPunct="1">
              <a:lnSpc>
                <a:spcPct val="90000"/>
              </a:lnSpc>
            </a:pPr>
            <a:r>
              <a:rPr lang="cs-CZ" altLang="cs-CZ" sz="2000" b="1"/>
              <a:t>Asynchronní sběrnice</a:t>
            </a:r>
            <a:r>
              <a:rPr lang="cs-CZ" altLang="cs-CZ" sz="2000"/>
              <a:t> – není zde žádný hodinový signál. Příjemce musí správně odhadnout okamžik, kdy má přijmout platná data</a:t>
            </a:r>
          </a:p>
          <a:p>
            <a:endParaRPr lang="cs-CZ" altLang="cs-CZ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D767FDB-920E-41AF-AC54-2DE9C24BA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PCI - Express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00E9C39-FD8E-4F92-9BF6-B3762D9899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229600" cy="4734073"/>
          </a:xfrm>
        </p:spPr>
        <p:txBody>
          <a:bodyPr/>
          <a:lstStyle/>
          <a:p>
            <a:pPr eaLnBrk="1" hangingPunct="1"/>
            <a:r>
              <a:rPr lang="cs-CZ" altLang="cs-CZ" sz="1600" dirty="0"/>
              <a:t>Klasická sběrnice PCI byla paralelní a </a:t>
            </a:r>
            <a:r>
              <a:rPr lang="cs-CZ" altLang="cs-CZ" sz="1600" dirty="0" err="1"/>
              <a:t>poloduplexní</a:t>
            </a:r>
            <a:r>
              <a:rPr lang="cs-CZ" altLang="cs-CZ" sz="1600" dirty="0"/>
              <a:t> - všechny vodiče slouží pro přenos dat oběma směry, ovšem nikoli oběma směry zároveň, přenáší se několik bitů naráz po několika paralelní vodičích</a:t>
            </a:r>
          </a:p>
          <a:p>
            <a:pPr eaLnBrk="1" hangingPunct="1"/>
            <a:r>
              <a:rPr lang="cs-CZ" altLang="cs-CZ" sz="1600" dirty="0"/>
              <a:t>Další zrychlování paralelního přenosu se ukázalo je velmi obtížné a neefektivní – na PCI-X se dospělo do bodu, kdy propustnost nešla dále zlepšit</a:t>
            </a:r>
          </a:p>
          <a:p>
            <a:pPr eaLnBrk="1" hangingPunct="1"/>
            <a:endParaRPr lang="cs-CZ" altLang="cs-CZ" sz="1600" dirty="0"/>
          </a:p>
          <a:p>
            <a:pPr eaLnBrk="1" hangingPunct="1"/>
            <a:r>
              <a:rPr lang="cs-CZ" altLang="cs-CZ" sz="1600" dirty="0"/>
              <a:t>V roce 2004 se </a:t>
            </a:r>
            <a:r>
              <a:rPr lang="cs-CZ" altLang="cs-CZ" sz="1600" b="1" dirty="0"/>
              <a:t>PCI-Express</a:t>
            </a:r>
            <a:r>
              <a:rPr lang="cs-CZ" altLang="cs-CZ" sz="1600" dirty="0"/>
              <a:t> stává </a:t>
            </a:r>
            <a:r>
              <a:rPr lang="cs-CZ" altLang="cs-CZ" sz="1600" b="1" dirty="0"/>
              <a:t>novým standardem</a:t>
            </a:r>
            <a:r>
              <a:rPr lang="cs-CZ" altLang="cs-CZ" sz="1600" dirty="0"/>
              <a:t> pro osobní počítače</a:t>
            </a:r>
          </a:p>
          <a:p>
            <a:pPr eaLnBrk="1" hangingPunct="1"/>
            <a:r>
              <a:rPr lang="cs-CZ" altLang="cs-CZ" sz="1600" b="1" dirty="0"/>
              <a:t>PCI Express</a:t>
            </a:r>
            <a:r>
              <a:rPr lang="cs-CZ" altLang="cs-CZ" sz="1600" dirty="0"/>
              <a:t> přechází na </a:t>
            </a:r>
            <a:r>
              <a:rPr lang="cs-CZ" altLang="cs-CZ" sz="1600" b="1" dirty="0"/>
              <a:t>sériovou komunikaci</a:t>
            </a:r>
            <a:r>
              <a:rPr lang="cs-CZ" altLang="cs-CZ" sz="1600" dirty="0"/>
              <a:t> </a:t>
            </a:r>
          </a:p>
          <a:p>
            <a:pPr eaLnBrk="1" hangingPunct="1"/>
            <a:r>
              <a:rPr lang="cs-CZ" altLang="cs-CZ" sz="1600" b="1" dirty="0"/>
              <a:t>Sériová komunikace</a:t>
            </a:r>
            <a:r>
              <a:rPr lang="cs-CZ" altLang="cs-CZ" sz="1600" dirty="0"/>
              <a:t> umožňuje dosažení velmi vysokých frekvencí (odpadají potíže s rušením přeslechy a synchronizací mnoha vodičů, kde hodiny tikají pomalu, až když se ustálí signál na všech linkách) </a:t>
            </a:r>
          </a:p>
          <a:p>
            <a:pPr eaLnBrk="1" hangingPunct="1"/>
            <a:r>
              <a:rPr lang="cs-CZ" altLang="cs-CZ" sz="1600" dirty="0"/>
              <a:t>Sběrnice </a:t>
            </a:r>
            <a:r>
              <a:rPr lang="cs-CZ" altLang="cs-CZ" sz="1600" b="1" dirty="0"/>
              <a:t>PCI-E</a:t>
            </a:r>
            <a:r>
              <a:rPr lang="cs-CZ" altLang="cs-CZ" sz="1600" dirty="0"/>
              <a:t> je</a:t>
            </a:r>
            <a:r>
              <a:rPr lang="cs-CZ" altLang="cs-CZ" sz="1600" b="1" dirty="0"/>
              <a:t> sériová</a:t>
            </a:r>
            <a:r>
              <a:rPr lang="cs-CZ" altLang="cs-CZ" sz="1600" dirty="0"/>
              <a:t>, </a:t>
            </a:r>
            <a:r>
              <a:rPr lang="cs-CZ" altLang="cs-CZ" sz="1600" b="1" dirty="0"/>
              <a:t>plně duplexní a asynchronní</a:t>
            </a:r>
          </a:p>
          <a:p>
            <a:pPr eaLnBrk="1" hangingPunct="1"/>
            <a:r>
              <a:rPr lang="cs-CZ" altLang="cs-CZ" sz="1600" dirty="0"/>
              <a:t>Sběrnice PCI Express existuje v několika variantách, které se liší počtem sériových linek. Každá jednotlivá sériová linka je tvořena několika vodiči, aby bylo možné přenášet data současně oběma směry (plně duplexní provoz) a aby se zamezilo rušení </a:t>
            </a:r>
          </a:p>
          <a:p>
            <a:pPr eaLnBrk="1" hangingPunct="1"/>
            <a:r>
              <a:rPr lang="pl-PL" sz="1600" dirty="0"/>
              <a:t>Signál se vysílá s nízkým napětím 0,8 V</a:t>
            </a: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endParaRPr lang="cs-CZ" altLang="cs-CZ" sz="1500" dirty="0"/>
          </a:p>
          <a:p>
            <a:pPr eaLnBrk="1" hangingPunct="1">
              <a:lnSpc>
                <a:spcPct val="80000"/>
              </a:lnSpc>
            </a:pPr>
            <a:endParaRPr lang="cs-CZ" altLang="cs-CZ" sz="15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B5EF23-948D-4D5F-9271-A83FB93A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PCI-E x1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AC4DCF-6BF8-4BCB-AFC5-BFC97F265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Základní modul ("x1") sběrnice PCI-Express má </a:t>
            </a:r>
            <a:r>
              <a:rPr lang="cs-CZ" altLang="cs-CZ" sz="1800" b="1" dirty="0"/>
              <a:t>jediný sériový </a:t>
            </a:r>
            <a:r>
              <a:rPr lang="cs-CZ" altLang="cs-CZ" sz="1800" b="1" dirty="0" err="1"/>
              <a:t>fullduplexní</a:t>
            </a:r>
            <a:r>
              <a:rPr lang="cs-CZ" altLang="cs-CZ" sz="1800" b="1" dirty="0"/>
              <a:t> kanál</a:t>
            </a:r>
            <a:r>
              <a:rPr lang="cs-CZ" altLang="cs-CZ" sz="18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Základní modul sběrnice tvoří </a:t>
            </a:r>
            <a:r>
              <a:rPr lang="cs-CZ" altLang="cs-CZ" sz="1800" b="1" dirty="0"/>
              <a:t>jeden symetrický pár vodičů</a:t>
            </a:r>
            <a:r>
              <a:rPr lang="cs-CZ" altLang="cs-CZ" sz="1800" dirty="0"/>
              <a:t> pro TX (</a:t>
            </a:r>
            <a:r>
              <a:rPr lang="cs-CZ" altLang="cs-CZ" sz="1800" dirty="0" err="1"/>
              <a:t>transmit</a:t>
            </a:r>
            <a:r>
              <a:rPr lang="cs-CZ" altLang="cs-CZ" sz="1800" dirty="0"/>
              <a:t>) a druhý pro RX (</a:t>
            </a:r>
            <a:r>
              <a:rPr lang="cs-CZ" altLang="cs-CZ" sz="1800" dirty="0" err="1"/>
              <a:t>receive</a:t>
            </a:r>
            <a:r>
              <a:rPr lang="cs-CZ" altLang="cs-CZ" sz="18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Vyšší násobky (x2..x32) vznikají paralelním vedením několika těchto základních jednobitových kanálů </a:t>
            </a:r>
          </a:p>
          <a:p>
            <a:endParaRPr lang="cs-CZ" dirty="0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17D8033B-6E4A-481D-BC53-8FCBAC5F2CDA}"/>
              </a:ext>
            </a:extLst>
          </p:cNvPr>
          <p:cNvSpPr/>
          <p:nvPr/>
        </p:nvSpPr>
        <p:spPr>
          <a:xfrm>
            <a:off x="1115616" y="3645027"/>
            <a:ext cx="1872208" cy="25922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2D2A3252-82AB-4AEA-A96D-1D41ECD39347}"/>
              </a:ext>
            </a:extLst>
          </p:cNvPr>
          <p:cNvSpPr/>
          <p:nvPr/>
        </p:nvSpPr>
        <p:spPr>
          <a:xfrm>
            <a:off x="4499992" y="3645027"/>
            <a:ext cx="1872208" cy="25922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96CB542D-356B-4BCA-8D04-90CACF71A83A}"/>
              </a:ext>
            </a:extLst>
          </p:cNvPr>
          <p:cNvCxnSpPr/>
          <p:nvPr/>
        </p:nvCxnSpPr>
        <p:spPr>
          <a:xfrm>
            <a:off x="2987824" y="4005064"/>
            <a:ext cx="15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CB843432-5D59-4705-B529-7CA087482EA6}"/>
              </a:ext>
            </a:extLst>
          </p:cNvPr>
          <p:cNvCxnSpPr/>
          <p:nvPr/>
        </p:nvCxnSpPr>
        <p:spPr>
          <a:xfrm>
            <a:off x="2987824" y="4365104"/>
            <a:ext cx="15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E0A3B750-2920-4B6C-A29A-D846D5D7744E}"/>
              </a:ext>
            </a:extLst>
          </p:cNvPr>
          <p:cNvCxnSpPr/>
          <p:nvPr/>
        </p:nvCxnSpPr>
        <p:spPr>
          <a:xfrm>
            <a:off x="2987824" y="4725144"/>
            <a:ext cx="15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26833A93-719D-4D35-8FAB-0808535FCD1D}"/>
              </a:ext>
            </a:extLst>
          </p:cNvPr>
          <p:cNvCxnSpPr/>
          <p:nvPr/>
        </p:nvCxnSpPr>
        <p:spPr>
          <a:xfrm>
            <a:off x="2995623" y="5301208"/>
            <a:ext cx="15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894FD9A-2405-409F-B6A0-2218E0DE4A5D}"/>
              </a:ext>
            </a:extLst>
          </p:cNvPr>
          <p:cNvCxnSpPr/>
          <p:nvPr/>
        </p:nvCxnSpPr>
        <p:spPr>
          <a:xfrm>
            <a:off x="2995623" y="5661248"/>
            <a:ext cx="15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88E02379-A952-4843-8469-4B9D9A9D45BD}"/>
              </a:ext>
            </a:extLst>
          </p:cNvPr>
          <p:cNvCxnSpPr/>
          <p:nvPr/>
        </p:nvCxnSpPr>
        <p:spPr>
          <a:xfrm>
            <a:off x="2995623" y="6021288"/>
            <a:ext cx="15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975B913B-89D6-4ECD-8B9E-19A7D7B79F58}"/>
              </a:ext>
            </a:extLst>
          </p:cNvPr>
          <p:cNvSpPr txBox="1"/>
          <p:nvPr/>
        </p:nvSpPr>
        <p:spPr>
          <a:xfrm>
            <a:off x="2411760" y="3830495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 err="1"/>
              <a:t>Tx</a:t>
            </a:r>
            <a:r>
              <a:rPr lang="cs-CZ" sz="1600" dirty="0"/>
              <a:t>+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46243112-6AF2-488D-8BAE-BAD0BB756B6B}"/>
              </a:ext>
            </a:extLst>
          </p:cNvPr>
          <p:cNvSpPr txBox="1"/>
          <p:nvPr/>
        </p:nvSpPr>
        <p:spPr>
          <a:xfrm>
            <a:off x="2411760" y="4212103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/>
              <a:t>GND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24216A33-4854-481E-903C-789782E9B2FF}"/>
              </a:ext>
            </a:extLst>
          </p:cNvPr>
          <p:cNvSpPr txBox="1"/>
          <p:nvPr/>
        </p:nvSpPr>
        <p:spPr>
          <a:xfrm>
            <a:off x="2411760" y="4561160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 err="1"/>
              <a:t>Tx</a:t>
            </a:r>
            <a:r>
              <a:rPr lang="cs-CZ" sz="1600" dirty="0"/>
              <a:t>-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A13D17E-9C85-48B5-A7AF-78A0344BF5EF}"/>
              </a:ext>
            </a:extLst>
          </p:cNvPr>
          <p:cNvSpPr txBox="1"/>
          <p:nvPr/>
        </p:nvSpPr>
        <p:spPr>
          <a:xfrm>
            <a:off x="2411760" y="5131931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 err="1"/>
              <a:t>Rx</a:t>
            </a:r>
            <a:r>
              <a:rPr lang="cs-CZ" sz="1600" dirty="0"/>
              <a:t>+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6ED4179C-B05F-439D-8F07-345FFE3FC062}"/>
              </a:ext>
            </a:extLst>
          </p:cNvPr>
          <p:cNvSpPr txBox="1"/>
          <p:nvPr/>
        </p:nvSpPr>
        <p:spPr>
          <a:xfrm>
            <a:off x="2411760" y="5490950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/>
              <a:t>GND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D1F0BA0B-3AF5-49F6-9C2C-026BB88C9488}"/>
              </a:ext>
            </a:extLst>
          </p:cNvPr>
          <p:cNvSpPr txBox="1"/>
          <p:nvPr/>
        </p:nvSpPr>
        <p:spPr>
          <a:xfrm>
            <a:off x="2411760" y="5818789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 err="1"/>
              <a:t>Rx</a:t>
            </a:r>
            <a:r>
              <a:rPr lang="cs-CZ" sz="1600" dirty="0"/>
              <a:t>-</a:t>
            </a:r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C18A95F9-93ED-43B4-95A2-DE635B9FF1D5}"/>
              </a:ext>
            </a:extLst>
          </p:cNvPr>
          <p:cNvSpPr txBox="1"/>
          <p:nvPr/>
        </p:nvSpPr>
        <p:spPr>
          <a:xfrm>
            <a:off x="4507791" y="3873549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 err="1"/>
              <a:t>Rx</a:t>
            </a:r>
            <a:r>
              <a:rPr lang="cs-CZ" sz="1600" dirty="0"/>
              <a:t>+</a:t>
            </a: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CFC724D3-F45E-4B27-BD21-42278AEE4645}"/>
              </a:ext>
            </a:extLst>
          </p:cNvPr>
          <p:cNvSpPr txBox="1"/>
          <p:nvPr/>
        </p:nvSpPr>
        <p:spPr>
          <a:xfrm>
            <a:off x="4507791" y="4232568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/>
              <a:t>GND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65ABA282-D142-44D1-AF56-CF61E2942063}"/>
              </a:ext>
            </a:extLst>
          </p:cNvPr>
          <p:cNvSpPr txBox="1"/>
          <p:nvPr/>
        </p:nvSpPr>
        <p:spPr>
          <a:xfrm>
            <a:off x="4507791" y="4560407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 err="1"/>
              <a:t>Rx</a:t>
            </a:r>
            <a:r>
              <a:rPr lang="cs-CZ" sz="1600" dirty="0"/>
              <a:t>-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3EC1F748-7CEB-4E8D-BC8B-3CF107DDEA69}"/>
              </a:ext>
            </a:extLst>
          </p:cNvPr>
          <p:cNvSpPr txBox="1"/>
          <p:nvPr/>
        </p:nvSpPr>
        <p:spPr>
          <a:xfrm>
            <a:off x="4499992" y="5131931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 err="1"/>
              <a:t>Tx</a:t>
            </a:r>
            <a:r>
              <a:rPr lang="cs-CZ" sz="1600" dirty="0"/>
              <a:t>+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BDF74C1D-E2E5-48D4-9EC3-21AC803D7979}"/>
              </a:ext>
            </a:extLst>
          </p:cNvPr>
          <p:cNvSpPr txBox="1"/>
          <p:nvPr/>
        </p:nvSpPr>
        <p:spPr>
          <a:xfrm>
            <a:off x="4499992" y="5513539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/>
              <a:t>GND</a:t>
            </a:r>
          </a:p>
        </p:txBody>
      </p: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FFB64C01-B7DE-4C6B-AE11-DC0EC1853A14}"/>
              </a:ext>
            </a:extLst>
          </p:cNvPr>
          <p:cNvSpPr txBox="1"/>
          <p:nvPr/>
        </p:nvSpPr>
        <p:spPr>
          <a:xfrm>
            <a:off x="4499992" y="5862596"/>
            <a:ext cx="658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 err="1"/>
              <a:t>Tx</a:t>
            </a:r>
            <a:r>
              <a:rPr lang="cs-CZ" sz="16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5905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>
            <a:extLst>
              <a:ext uri="{FF2B5EF4-FFF2-40B4-BE49-F238E27FC236}">
                <a16:creationId xmlns:a16="http://schemas.microsoft.com/office/drawing/2014/main" id="{F8CDCADB-D602-4347-883A-7E57270C595B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269" y="1370630"/>
            <a:ext cx="7570787" cy="5438775"/>
          </a:xfrm>
        </p:spPr>
      </p:pic>
      <p:sp>
        <p:nvSpPr>
          <p:cNvPr id="39940" name="Text Box 4">
            <a:extLst>
              <a:ext uri="{FF2B5EF4-FFF2-40B4-BE49-F238E27FC236}">
                <a16:creationId xmlns:a16="http://schemas.microsoft.com/office/drawing/2014/main" id="{E2A58B75-191A-466D-9020-E50075A74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196975"/>
            <a:ext cx="1584325" cy="3667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PCI-E x4</a:t>
            </a: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D7C8E427-7D2B-4E24-8659-B809C781D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2708275"/>
            <a:ext cx="1584325" cy="3667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PCI-E x16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CBC8C88D-E2AA-4188-85AF-3B115C560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3213100"/>
            <a:ext cx="1584325" cy="3667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PCI-E x1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2EC0B4D1-1E99-409E-B069-D1342ED95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789363"/>
            <a:ext cx="1584325" cy="3667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PCI-E x16</a:t>
            </a:r>
          </a:p>
        </p:txBody>
      </p:sp>
      <p:sp>
        <p:nvSpPr>
          <p:cNvPr id="39944" name="Text Box 8">
            <a:extLst>
              <a:ext uri="{FF2B5EF4-FFF2-40B4-BE49-F238E27FC236}">
                <a16:creationId xmlns:a16="http://schemas.microsoft.com/office/drawing/2014/main" id="{44EB27C1-56B8-4694-9EEC-3055776E5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45125"/>
            <a:ext cx="647700" cy="3667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PCI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B4CBD4B2-0DF7-455D-AA44-688243928129}"/>
              </a:ext>
            </a:extLst>
          </p:cNvPr>
          <p:cNvSpPr txBox="1"/>
          <p:nvPr/>
        </p:nvSpPr>
        <p:spPr>
          <a:xfrm>
            <a:off x="539105" y="260648"/>
            <a:ext cx="6337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altLang="cs-CZ" sz="1800" dirty="0"/>
              <a:t>Konektory PCI-E pro různé "násobky" jsou různě dlouhé, nicméně mají společnou rozteč vývodů a "ideově jednotnou" modulární stavbu</a:t>
            </a:r>
          </a:p>
          <a:p>
            <a:endParaRPr lang="cs-CZ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B71410F7-6AA6-46CA-9352-B16D561A9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PCI - E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78399C5-C06C-4F5E-8807-9C1A6188C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Data na jednotlivém kanálu  jsou kódována systémem </a:t>
            </a:r>
            <a:r>
              <a:rPr lang="cs-CZ" altLang="cs-CZ" sz="2100" b="1" dirty="0"/>
              <a:t>8b10b</a:t>
            </a:r>
            <a:r>
              <a:rPr lang="cs-CZ" altLang="cs-CZ" sz="2100" dirty="0"/>
              <a:t>, takže jeden užitečný bajt je transformován na desetibitovou posloupnost – zaručen dostatečný počet změn signálu a vyvážený poměr nul a jedniček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Blok několika bajtů odeslaných za sebou tvoří </a:t>
            </a:r>
            <a:r>
              <a:rPr lang="cs-CZ" altLang="cs-CZ" sz="2100" b="1" dirty="0"/>
              <a:t>rámec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Každý </a:t>
            </a:r>
            <a:r>
              <a:rPr lang="cs-CZ" altLang="cs-CZ" sz="2100" b="1" dirty="0"/>
              <a:t>rámec</a:t>
            </a:r>
            <a:r>
              <a:rPr lang="cs-CZ" altLang="cs-CZ" sz="2100" dirty="0"/>
              <a:t> je opatřen </a:t>
            </a:r>
            <a:r>
              <a:rPr lang="cs-CZ" altLang="cs-CZ" sz="2100" b="1" dirty="0"/>
              <a:t>adresou odesilatele, adresou příjemce,</a:t>
            </a:r>
            <a:r>
              <a:rPr lang="cs-CZ" altLang="cs-CZ" sz="2100" dirty="0"/>
              <a:t> </a:t>
            </a:r>
            <a:r>
              <a:rPr lang="cs-CZ" altLang="cs-CZ" sz="2100" b="1" dirty="0"/>
              <a:t>sekvenčním číslem</a:t>
            </a:r>
            <a:r>
              <a:rPr lang="cs-CZ" altLang="cs-CZ" sz="2100" dirty="0"/>
              <a:t> a </a:t>
            </a:r>
            <a:r>
              <a:rPr lang="cs-CZ" altLang="cs-CZ" sz="2100" b="1" dirty="0"/>
              <a:t>kontrolním součtem</a:t>
            </a:r>
            <a:r>
              <a:rPr lang="cs-CZ" altLang="cs-CZ" sz="2100" dirty="0"/>
              <a:t> – komunikace se podobá počítačové síti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PCI-E každou </a:t>
            </a:r>
            <a:r>
              <a:rPr lang="cs-CZ" altLang="cs-CZ" sz="2100" b="1" dirty="0"/>
              <a:t>transakci</a:t>
            </a:r>
            <a:r>
              <a:rPr lang="cs-CZ" altLang="cs-CZ" sz="2100" dirty="0"/>
              <a:t> rozdělí do dvou rámců, tj. na požadavek a odpověď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Konektor sběrnice PCI-E úplně </a:t>
            </a:r>
            <a:r>
              <a:rPr lang="cs-CZ" altLang="cs-CZ" sz="2100" b="1" dirty="0"/>
              <a:t>postrádá</a:t>
            </a:r>
            <a:r>
              <a:rPr lang="cs-CZ" altLang="cs-CZ" sz="2100" dirty="0"/>
              <a:t> vodiče pro tradiční </a:t>
            </a:r>
            <a:r>
              <a:rPr lang="cs-CZ" altLang="cs-CZ" sz="2100" b="1" dirty="0"/>
              <a:t>signály přerušení</a:t>
            </a:r>
            <a:r>
              <a:rPr lang="cs-CZ" altLang="cs-CZ" sz="21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Sběrnice PCI-E uplatňuje nový způsob doručování přerušení - doručování pomocí zpráv (tzv. </a:t>
            </a:r>
            <a:r>
              <a:rPr lang="cs-CZ" altLang="cs-CZ" sz="2100" dirty="0" err="1"/>
              <a:t>message-signaled</a:t>
            </a:r>
            <a:r>
              <a:rPr lang="cs-CZ" altLang="cs-CZ" sz="2100" dirty="0"/>
              <a:t> </a:t>
            </a:r>
            <a:r>
              <a:rPr lang="cs-CZ" altLang="cs-CZ" sz="2100" dirty="0" err="1"/>
              <a:t>interrupts</a:t>
            </a:r>
            <a:r>
              <a:rPr lang="cs-CZ" altLang="cs-CZ" sz="2100" dirty="0"/>
              <a:t>) </a:t>
            </a:r>
          </a:p>
          <a:p>
            <a:pPr eaLnBrk="1" hangingPunct="1">
              <a:lnSpc>
                <a:spcPct val="90000"/>
              </a:lnSpc>
            </a:pPr>
            <a:endParaRPr lang="cs-CZ" altLang="cs-CZ" sz="21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6C331CD-2CAB-4051-A577-A40A4E461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PCI - Express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EE62379-C650-4D38-8826-B1A214B13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b="1" dirty="0"/>
              <a:t>Propustnost</a:t>
            </a:r>
          </a:p>
          <a:p>
            <a:pPr eaLnBrk="1" hangingPunct="1"/>
            <a:r>
              <a:rPr lang="cs-CZ" altLang="cs-CZ" sz="2000" dirty="0"/>
              <a:t>Datové toky uváděné v případě PCI-E obvykle znamenají propustnost jedním směrem. V případě efektivního využití plného duplexu je pak celkové množství současně přenesených dat dvojnásobné</a:t>
            </a:r>
          </a:p>
          <a:p>
            <a:pPr eaLnBrk="1" hangingPunct="1"/>
            <a:endParaRPr lang="cs-CZ" altLang="cs-CZ" sz="2000" dirty="0"/>
          </a:p>
          <a:p>
            <a:pPr eaLnBrk="1" hangingPunct="1"/>
            <a:r>
              <a:rPr lang="cs-CZ" altLang="cs-CZ" sz="2000" dirty="0"/>
              <a:t>Takt = </a:t>
            </a:r>
            <a:r>
              <a:rPr lang="cs-CZ" altLang="cs-CZ" sz="2000" b="1" dirty="0"/>
              <a:t>2,5 G taktů </a:t>
            </a:r>
            <a:r>
              <a:rPr lang="en-US" altLang="cs-CZ" sz="2000" b="1" dirty="0"/>
              <a:t>/s</a:t>
            </a:r>
            <a:r>
              <a:rPr lang="cs-CZ" altLang="cs-CZ" sz="2000" b="1" dirty="0"/>
              <a:t>.</a:t>
            </a:r>
            <a:br>
              <a:rPr lang="cs-CZ" altLang="cs-CZ" sz="2000" b="1" dirty="0"/>
            </a:br>
            <a:r>
              <a:rPr lang="cs-CZ" altLang="cs-CZ" sz="2000" dirty="0"/>
              <a:t>PCI-E x1 = 250 MB</a:t>
            </a:r>
            <a:r>
              <a:rPr lang="en-US" altLang="cs-CZ" sz="2000" dirty="0"/>
              <a:t>/</a:t>
            </a:r>
            <a:r>
              <a:rPr lang="cs-CZ" altLang="cs-CZ" sz="2000" dirty="0"/>
              <a:t>s</a:t>
            </a:r>
            <a:r>
              <a:rPr lang="en-US" altLang="cs-CZ" sz="2000" dirty="0"/>
              <a:t> (1B = 10 bit</a:t>
            </a:r>
            <a:r>
              <a:rPr lang="cs-CZ" altLang="cs-CZ" sz="2000" dirty="0"/>
              <a:t>ů </a:t>
            </a:r>
            <a:r>
              <a:rPr lang="en-US" altLang="cs-CZ" sz="2000" dirty="0" err="1"/>
              <a:t>kv</a:t>
            </a:r>
            <a:r>
              <a:rPr lang="cs-CZ" altLang="cs-CZ" sz="2000" dirty="0" err="1"/>
              <a:t>ůli</a:t>
            </a:r>
            <a:r>
              <a:rPr lang="cs-CZ" altLang="cs-CZ" sz="2000" dirty="0"/>
              <a:t> 8b10b)</a:t>
            </a:r>
            <a:r>
              <a:rPr lang="en-US" altLang="cs-CZ" sz="2000" dirty="0"/>
              <a:t> </a:t>
            </a:r>
            <a:br>
              <a:rPr lang="cs-CZ" altLang="cs-CZ" sz="2000" dirty="0"/>
            </a:br>
            <a:r>
              <a:rPr lang="cs-CZ" altLang="cs-CZ" sz="2000" dirty="0"/>
              <a:t>PCI-E x4 = 1 GB</a:t>
            </a:r>
            <a:r>
              <a:rPr lang="en-US" altLang="cs-CZ" sz="2000" dirty="0"/>
              <a:t>/</a:t>
            </a:r>
            <a:r>
              <a:rPr lang="cs-CZ" altLang="cs-CZ" sz="2000" dirty="0"/>
              <a:t>s</a:t>
            </a:r>
            <a:br>
              <a:rPr lang="cs-CZ" altLang="cs-CZ" sz="2000" dirty="0"/>
            </a:br>
            <a:r>
              <a:rPr lang="cs-CZ" altLang="cs-CZ" sz="2000" dirty="0"/>
              <a:t>PCI-E x8 = 2 GB</a:t>
            </a:r>
            <a:r>
              <a:rPr lang="en-US" altLang="cs-CZ" sz="2000" dirty="0"/>
              <a:t>/</a:t>
            </a:r>
            <a:r>
              <a:rPr lang="cs-CZ" altLang="cs-CZ" sz="2000" dirty="0"/>
              <a:t>s</a:t>
            </a:r>
            <a:br>
              <a:rPr lang="cs-CZ" altLang="cs-CZ" sz="2000" dirty="0"/>
            </a:br>
            <a:r>
              <a:rPr lang="cs-CZ" altLang="cs-CZ" sz="2000" dirty="0"/>
              <a:t>PCI-E x16 = 4 GB</a:t>
            </a:r>
            <a:r>
              <a:rPr lang="en-US" altLang="cs-CZ" sz="2000" dirty="0"/>
              <a:t>/</a:t>
            </a:r>
            <a:r>
              <a:rPr lang="cs-CZ" altLang="cs-CZ" sz="2000" dirty="0"/>
              <a:t>s</a:t>
            </a:r>
            <a:r>
              <a:rPr lang="cs-CZ" altLang="cs-CZ" sz="2400" dirty="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194255B-E4F1-41A1-8705-BA544F35D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dirty="0"/>
              <a:t>PCI - 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939C06A-975B-425B-9335-F692058E6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484784"/>
            <a:ext cx="8229600" cy="4968552"/>
          </a:xfrm>
        </p:spPr>
        <p:txBody>
          <a:bodyPr/>
          <a:lstStyle/>
          <a:p>
            <a:r>
              <a:rPr lang="cs-CZ" altLang="cs-CZ" sz="1700" dirty="0"/>
              <a:t>Komunikace je  </a:t>
            </a:r>
            <a:r>
              <a:rPr lang="cs-CZ" altLang="cs-CZ" sz="1700" b="1" dirty="0"/>
              <a:t>vždy sériová</a:t>
            </a:r>
          </a:p>
          <a:p>
            <a:r>
              <a:rPr lang="cs-CZ" altLang="cs-CZ" sz="1700" dirty="0"/>
              <a:t>Jednotlivé bity bajtu jsou transformovány kódem 8b10b na nových 10 bitů a tyto bity jsou odeslány postupně za sebou </a:t>
            </a:r>
            <a:r>
              <a:rPr lang="cs-CZ" altLang="cs-CZ" sz="1700" b="1" dirty="0"/>
              <a:t>sériově</a:t>
            </a:r>
            <a:r>
              <a:rPr lang="cs-CZ" altLang="cs-CZ" sz="1700" dirty="0"/>
              <a:t> po </a:t>
            </a:r>
            <a:r>
              <a:rPr lang="cs-CZ" altLang="cs-CZ" sz="1700" b="1" dirty="0"/>
              <a:t>jedné lince</a:t>
            </a:r>
          </a:p>
          <a:p>
            <a:r>
              <a:rPr lang="cs-CZ" altLang="cs-CZ" sz="1700" dirty="0"/>
              <a:t>Odesílaný bajt je součástí </a:t>
            </a:r>
            <a:r>
              <a:rPr lang="cs-CZ" altLang="cs-CZ" sz="1700" b="1" dirty="0"/>
              <a:t>rámce</a:t>
            </a:r>
            <a:r>
              <a:rPr lang="cs-CZ" altLang="cs-CZ" sz="1700" dirty="0"/>
              <a:t>, který má hlavičku, datový obsah a kontrolní součet</a:t>
            </a:r>
          </a:p>
          <a:p>
            <a:r>
              <a:rPr lang="cs-CZ" altLang="cs-CZ" sz="1700" dirty="0"/>
              <a:t>Celý rámec se vysílá </a:t>
            </a:r>
            <a:r>
              <a:rPr lang="cs-CZ" altLang="cs-CZ" sz="1700" b="1" dirty="0"/>
              <a:t>sériově</a:t>
            </a:r>
            <a:r>
              <a:rPr lang="cs-CZ" altLang="cs-CZ" sz="1700" dirty="0"/>
              <a:t> po </a:t>
            </a:r>
            <a:r>
              <a:rPr lang="cs-CZ" altLang="cs-CZ" sz="1700" b="1" dirty="0"/>
              <a:t>jedné jediné lince</a:t>
            </a:r>
          </a:p>
          <a:p>
            <a:r>
              <a:rPr lang="cs-CZ" altLang="cs-CZ" sz="1700" dirty="0"/>
              <a:t>PCI-E x2 používá stále sériovou komunikaci – dvě nezávislé sériové komunikace probíhající </a:t>
            </a:r>
            <a:r>
              <a:rPr lang="cs-CZ" altLang="cs-CZ" sz="1700" b="1" dirty="0"/>
              <a:t>vedle sebe</a:t>
            </a:r>
            <a:r>
              <a:rPr lang="cs-CZ" altLang="cs-CZ" sz="1700" dirty="0"/>
              <a:t>. Na každé z linek probíhá vysílání jiného rámce</a:t>
            </a:r>
          </a:p>
          <a:p>
            <a:r>
              <a:rPr lang="cs-CZ" altLang="cs-CZ" sz="1700" dirty="0"/>
              <a:t>PCI-E x8 je stále </a:t>
            </a:r>
            <a:r>
              <a:rPr lang="cs-CZ" altLang="cs-CZ" sz="1700" b="1" dirty="0"/>
              <a:t>sériovou komunikací</a:t>
            </a:r>
            <a:r>
              <a:rPr lang="cs-CZ" altLang="cs-CZ" sz="1700" dirty="0"/>
              <a:t>. O paralelní komunikaci by se jednalo v případě, že by jednotlivé bity bajtu byly odeslány současně přes osm paralelních linek, ale tak tomu zde není. </a:t>
            </a:r>
          </a:p>
          <a:p>
            <a:r>
              <a:rPr lang="cs-CZ" altLang="cs-CZ" sz="1700" dirty="0"/>
              <a:t>PCI-E x8 umožňuje 8 zcela nezávislých sériových komunikací. Ve stejný okamžik může být po osmi linkách odesíláno osm různých rámců. Komunikace na jednotlivých linkách je časově zcela na nezávislá. Zahájení odesílání rámců i jednotlivých bitů probíhá na jednotlivých linkách v různých okamžicích.</a:t>
            </a:r>
          </a:p>
          <a:p>
            <a:r>
              <a:rPr lang="cs-CZ" altLang="cs-CZ" sz="1700" dirty="0"/>
              <a:t>PCI-E x16  = 16 nezávislých sériových linek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924B047F-B0C2-4675-ADDF-B7518DF6D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PCI – 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AB8D9D6-B076-4907-B13C-F4A3A2F67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100" b="1" dirty="0" err="1"/>
              <a:t>PtP</a:t>
            </a:r>
            <a:r>
              <a:rPr lang="cs-CZ" altLang="cs-CZ" sz="2100" b="1" dirty="0"/>
              <a:t> (point-to-point)</a:t>
            </a:r>
            <a:r>
              <a:rPr lang="cs-CZ" altLang="cs-CZ" sz="2100" dirty="0"/>
              <a:t> funkce dovoluje zařízením na sběrnici komunikovat jednomu s druhým, aniž by při tom zatěžovaly procesor</a:t>
            </a:r>
          </a:p>
          <a:p>
            <a:pPr eaLnBrk="1" hangingPunct="1">
              <a:lnSpc>
                <a:spcPct val="90000"/>
              </a:lnSpc>
            </a:pPr>
            <a:endParaRPr lang="cs-CZ" altLang="cs-CZ" sz="2100" dirty="0"/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Grafické karty hlavních výrobců </a:t>
            </a:r>
            <a:r>
              <a:rPr lang="en-US" altLang="cs-CZ" sz="2100" dirty="0" err="1"/>
              <a:t>byly</a:t>
            </a:r>
            <a:r>
              <a:rPr lang="en-US" altLang="cs-CZ" sz="2100" dirty="0"/>
              <a:t> </a:t>
            </a:r>
            <a:r>
              <a:rPr lang="cs-CZ" altLang="cs-CZ" sz="2100" dirty="0"/>
              <a:t>postupně předělávány z </a:t>
            </a:r>
            <a:r>
              <a:rPr lang="cs-CZ" altLang="cs-CZ" sz="2100" b="1" dirty="0"/>
              <a:t>AGP</a:t>
            </a:r>
            <a:r>
              <a:rPr lang="cs-CZ" altLang="cs-CZ" sz="2100" dirty="0"/>
              <a:t> na </a:t>
            </a:r>
            <a:r>
              <a:rPr lang="cs-CZ" altLang="cs-CZ" sz="2100" b="1" dirty="0"/>
              <a:t>PCI-Express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většina grafických karet pro PCI-E je ve variantě pro </a:t>
            </a:r>
            <a:r>
              <a:rPr lang="cs-CZ" altLang="cs-CZ" sz="2100" b="1" dirty="0"/>
              <a:t>PCI-E 16×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b="1" dirty="0"/>
              <a:t>PCI-E 1× a 4×</a:t>
            </a:r>
            <a:r>
              <a:rPr lang="cs-CZ" altLang="cs-CZ" sz="2100" dirty="0"/>
              <a:t> se používají pouze pro zvukové karty a další zařízení, která nepotřebují velký datový tok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6F47968-125B-4887-B7AC-3B43D9712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PCI–E 2.0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B6E9672-01F1-4DB0-9D47-DA0BC8445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Dvojnásobná frekvence – </a:t>
            </a:r>
            <a:r>
              <a:rPr lang="cs-CZ" altLang="cs-CZ" sz="2100" b="1" dirty="0"/>
              <a:t>5 G taktů /s</a:t>
            </a:r>
            <a:r>
              <a:rPr lang="cs-CZ" altLang="cs-CZ" sz="21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přenosová rychlost jedné linky zvýšena z </a:t>
            </a:r>
            <a:r>
              <a:rPr lang="cs-CZ" altLang="cs-CZ" sz="2100" b="1" dirty="0"/>
              <a:t>250MB/s</a:t>
            </a:r>
            <a:r>
              <a:rPr lang="cs-CZ" altLang="cs-CZ" sz="2100" dirty="0"/>
              <a:t> na </a:t>
            </a:r>
            <a:r>
              <a:rPr lang="cs-CZ" altLang="cs-CZ" sz="2100" b="1" dirty="0"/>
              <a:t>500 </a:t>
            </a:r>
            <a:r>
              <a:rPr lang="cs-CZ" altLang="cs-CZ" sz="2100" b="1" dirty="0" err="1"/>
              <a:t>MB/s</a:t>
            </a:r>
            <a:r>
              <a:rPr lang="cs-CZ" altLang="cs-CZ" sz="21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Tato verze je zpětně i dopředně </a:t>
            </a:r>
            <a:r>
              <a:rPr lang="cs-CZ" altLang="cs-CZ" sz="2100" b="1" dirty="0"/>
              <a:t>kompatibilní</a:t>
            </a:r>
            <a:r>
              <a:rPr lang="cs-CZ" altLang="cs-CZ" sz="2100" dirty="0"/>
              <a:t>, můžete tedy karty s podporou PCI-Express 2 zapojit do základní desky, která obsahuje pouze podporu verze 1.1 a naopak </a:t>
            </a:r>
          </a:p>
          <a:p>
            <a:pPr eaLnBrk="1" hangingPunct="1">
              <a:lnSpc>
                <a:spcPct val="90000"/>
              </a:lnSpc>
            </a:pPr>
            <a:endParaRPr lang="cs-CZ" altLang="cs-CZ" sz="2100" dirty="0"/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Propustnost PCI-E (2.0) je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000" dirty="0"/>
              <a:t>1× - 500 </a:t>
            </a:r>
            <a:r>
              <a:rPr lang="cs-CZ" altLang="cs-CZ" sz="2000" dirty="0" err="1"/>
              <a:t>MB/s</a:t>
            </a:r>
            <a:r>
              <a:rPr lang="cs-CZ" altLang="cs-CZ" sz="2000" dirty="0"/>
              <a:t> (obousměrný součtový  provoz 1 GB/s)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000" dirty="0"/>
              <a:t>4× - 2 GB/s 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000" dirty="0"/>
              <a:t>8× - 4 GB/s 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000" dirty="0"/>
              <a:t>16× - 8 GB/s  </a:t>
            </a:r>
          </a:p>
          <a:p>
            <a:pPr eaLnBrk="1" hangingPunct="1">
              <a:lnSpc>
                <a:spcPct val="90000"/>
              </a:lnSpc>
            </a:pPr>
            <a:endParaRPr lang="cs-CZ" altLang="cs-CZ" sz="21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259BA2D-0302-495C-9489-C2EDC4D489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cs-CZ"/>
              <a:t>PCI-E 3.0</a:t>
            </a:r>
            <a:endParaRPr lang="cs-CZ" altLang="cs-CZ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D5D5A5F-163A-4C63-BE89-558A038CB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cs-CZ" sz="2100" dirty="0"/>
              <a:t>Nov</a:t>
            </a:r>
            <a:r>
              <a:rPr lang="cs-CZ" altLang="cs-CZ" sz="2100" dirty="0"/>
              <a:t>á verze sběrnice již nepoužívá </a:t>
            </a:r>
            <a:r>
              <a:rPr lang="en-US" altLang="cs-CZ" sz="2100" dirty="0" err="1"/>
              <a:t>jednoduch</a:t>
            </a:r>
            <a:r>
              <a:rPr lang="cs-CZ" altLang="cs-CZ" sz="2100" dirty="0"/>
              <a:t>é kódování 8b10b, ale mnohem složitější a přitom efektivnější metodu pro zajištění dostatečného počtu změn signálu – </a:t>
            </a:r>
            <a:r>
              <a:rPr lang="cs-CZ" altLang="cs-CZ" sz="2100" b="1" dirty="0" err="1"/>
              <a:t>scrambling</a:t>
            </a:r>
            <a:endParaRPr lang="cs-CZ" altLang="cs-CZ" sz="2100" b="1" dirty="0"/>
          </a:p>
          <a:p>
            <a:pPr>
              <a:lnSpc>
                <a:spcPct val="90000"/>
              </a:lnSpc>
            </a:pPr>
            <a:r>
              <a:rPr lang="cs-CZ" altLang="cs-CZ" sz="2100" dirty="0"/>
              <a:t>Původních 128 bitů se převádí na 130 bitů (převod není definován kódovací tabulkou, ale matematickým algoritmem, který pro stejných 128 bitů může dát pokaždé jiný výsledek v závislosti na předchozím postupu vysílání) </a:t>
            </a:r>
          </a:p>
          <a:p>
            <a:pPr>
              <a:lnSpc>
                <a:spcPct val="90000"/>
              </a:lnSpc>
            </a:pPr>
            <a:r>
              <a:rPr lang="cs-CZ" altLang="cs-CZ" sz="2100" i="1" dirty="0"/>
              <a:t>Pro zajímavost případný kód 128b130b by byl definován hypotetickou tabulkou, které by musela mít 2</a:t>
            </a:r>
            <a:r>
              <a:rPr lang="cs-CZ" altLang="cs-CZ" sz="2100" i="1" baseline="30000" dirty="0"/>
              <a:t>128</a:t>
            </a:r>
            <a:r>
              <a:rPr lang="cs-CZ" altLang="cs-CZ" sz="2100" i="1" dirty="0"/>
              <a:t> řádků (tj. 340 000 </a:t>
            </a:r>
            <a:r>
              <a:rPr lang="cs-CZ" altLang="cs-CZ" sz="2100" i="1" dirty="0" err="1"/>
              <a:t>triliard</a:t>
            </a:r>
            <a:r>
              <a:rPr lang="cs-CZ" altLang="cs-CZ" sz="2100" i="1" dirty="0"/>
              <a:t>)</a:t>
            </a:r>
          </a:p>
          <a:p>
            <a:pPr>
              <a:lnSpc>
                <a:spcPct val="90000"/>
              </a:lnSpc>
            </a:pPr>
            <a:r>
              <a:rPr lang="cs-CZ" altLang="cs-CZ" sz="2100" dirty="0"/>
              <a:t>Propustnost je přibližně dvojnásobná oproti PCI-E 2.0</a:t>
            </a:r>
          </a:p>
          <a:p>
            <a:pPr>
              <a:lnSpc>
                <a:spcPct val="90000"/>
              </a:lnSpc>
            </a:pPr>
            <a:r>
              <a:rPr lang="cs-CZ" altLang="cs-CZ" sz="2100" dirty="0"/>
              <a:t>Jedna linka v jednom směru přenese </a:t>
            </a:r>
            <a:r>
              <a:rPr lang="en-US" altLang="cs-CZ" sz="2100" dirty="0"/>
              <a:t>t</a:t>
            </a:r>
            <a:r>
              <a:rPr lang="cs-CZ" altLang="cs-CZ" sz="2100" dirty="0" err="1"/>
              <a:t>éměř</a:t>
            </a:r>
            <a:r>
              <a:rPr lang="cs-CZ" altLang="cs-CZ" sz="2100" dirty="0"/>
              <a:t> </a:t>
            </a:r>
            <a:r>
              <a:rPr lang="cs-CZ" altLang="cs-CZ" sz="2100" b="1" dirty="0"/>
              <a:t>1 GB/s </a:t>
            </a:r>
            <a:r>
              <a:rPr lang="cs-CZ" altLang="cs-CZ" sz="2100" dirty="0"/>
              <a:t>při rychlosti 8GT/s</a:t>
            </a:r>
            <a:endParaRPr lang="cs-CZ" altLang="cs-CZ" sz="21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25187-2BBA-2BD2-4C16-3B7FBC24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PCI-E 4.0 a 5.0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2EDF23-9E68-B89F-C34C-868CC653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dirty="0"/>
              <a:t>V dalších generacích sběrnice PCI-E se opět vždy </a:t>
            </a:r>
            <a:r>
              <a:rPr lang="cs-CZ" sz="1600" b="1" dirty="0"/>
              <a:t>zdvojnásobila</a:t>
            </a:r>
            <a:r>
              <a:rPr lang="cs-CZ" sz="1600" dirty="0"/>
              <a:t> propustnost díky zvýšení rychlosti odesílaných bitů</a:t>
            </a:r>
          </a:p>
          <a:p>
            <a:r>
              <a:rPr lang="cs-CZ" sz="1600" dirty="0"/>
              <a:t>Na sběrnici </a:t>
            </a:r>
            <a:r>
              <a:rPr lang="cs-CZ" sz="1600" b="1" dirty="0"/>
              <a:t>PCI-E 4.0 </a:t>
            </a:r>
            <a:r>
              <a:rPr lang="cs-CZ" sz="1600" dirty="0"/>
              <a:t>jsou data na jedné lince odesílána sériově rychlostí </a:t>
            </a:r>
            <a:r>
              <a:rPr lang="cs-CZ" sz="1600" b="1" dirty="0"/>
              <a:t>16 </a:t>
            </a:r>
            <a:r>
              <a:rPr lang="cs-CZ" sz="1600" b="1" dirty="0" err="1"/>
              <a:t>Gb</a:t>
            </a:r>
            <a:r>
              <a:rPr lang="cs-CZ" sz="1600" b="1" dirty="0"/>
              <a:t>/s</a:t>
            </a:r>
            <a:r>
              <a:rPr lang="cs-CZ" sz="1600" dirty="0"/>
              <a:t>. Propustnost jedné linky v jednom směru je pak </a:t>
            </a:r>
            <a:r>
              <a:rPr lang="cs-CZ" sz="1600" b="1" dirty="0"/>
              <a:t>2 GB/s</a:t>
            </a:r>
            <a:endParaRPr lang="cs-CZ" sz="1600" dirty="0"/>
          </a:p>
          <a:p>
            <a:r>
              <a:rPr lang="cs-CZ" sz="1600" dirty="0"/>
              <a:t>Na sběrnici </a:t>
            </a:r>
            <a:r>
              <a:rPr lang="cs-CZ" sz="1600" b="1" dirty="0"/>
              <a:t>PCI-E 5.0 </a:t>
            </a:r>
            <a:r>
              <a:rPr lang="cs-CZ" sz="1600" dirty="0"/>
              <a:t>jsou data na jedné lince odesílána sériově rychlostí </a:t>
            </a:r>
            <a:r>
              <a:rPr lang="cs-CZ" sz="1600" b="1" dirty="0"/>
              <a:t>32 </a:t>
            </a:r>
            <a:r>
              <a:rPr lang="cs-CZ" sz="1600" b="1" dirty="0" err="1"/>
              <a:t>Gb</a:t>
            </a:r>
            <a:r>
              <a:rPr lang="cs-CZ" sz="1600" b="1" dirty="0"/>
              <a:t>/s</a:t>
            </a:r>
            <a:r>
              <a:rPr lang="cs-CZ" sz="1600" dirty="0"/>
              <a:t>. Propustnost jedné linky v jednom směru je pak </a:t>
            </a:r>
            <a:r>
              <a:rPr lang="cs-CZ" sz="1600" b="1" dirty="0"/>
              <a:t>4 GB/s</a:t>
            </a:r>
            <a:r>
              <a:rPr lang="cs-CZ" sz="1600" dirty="0"/>
              <a:t>.</a:t>
            </a:r>
          </a:p>
          <a:p>
            <a:endParaRPr lang="cs-CZ" sz="1600" dirty="0"/>
          </a:p>
          <a:p>
            <a:r>
              <a:rPr lang="cs-CZ" sz="1600" dirty="0"/>
              <a:t>Kdyby linka byla synchronní, hodinový signál by zde měl frekvenci 32 GHz. Tedy frekvence odesílání jednotlivých bitů je několikanásobně vyšší než frekvence mikroprocesoru. (Linka je ale samozřejmě asynchronní, bez hodin)</a:t>
            </a:r>
          </a:p>
          <a:p>
            <a:r>
              <a:rPr lang="cs-CZ" sz="1600" dirty="0"/>
              <a:t>Je zde vidět, že moderní technologie již umožňují výrobu chipů s velmi vysokou taktovací frekvencí. Bohužel mikroprocesor je příliš složitý na to, aby jako celek (miliardy tranzistorů) mohl běžet na takové frekvenci a při tom se dal uchladit.</a:t>
            </a:r>
          </a:p>
          <a:p>
            <a:endParaRPr lang="cs-CZ" sz="2000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90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adpis 1">
            <a:extLst>
              <a:ext uri="{FF2B5EF4-FFF2-40B4-BE49-F238E27FC236}">
                <a16:creationId xmlns:a16="http://schemas.microsoft.com/office/drawing/2014/main" id="{D895EBCD-2C1F-4EC0-9364-CDBCD7E240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Sběrnice</a:t>
            </a:r>
          </a:p>
        </p:txBody>
      </p:sp>
      <p:sp>
        <p:nvSpPr>
          <p:cNvPr id="9219" name="Zástupný obsah 2">
            <a:extLst>
              <a:ext uri="{FF2B5EF4-FFF2-40B4-BE49-F238E27FC236}">
                <a16:creationId xmlns:a16="http://schemas.microsoft.com/office/drawing/2014/main" id="{93DBBB2C-8AF5-46FD-A291-31EF1CFC12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dirty="0"/>
              <a:t>Dle možnosti souběžného vysílání oběma směry zároveň dělíme sběrnice na</a:t>
            </a:r>
          </a:p>
          <a:p>
            <a:pPr marL="0" indent="0">
              <a:buNone/>
            </a:pPr>
            <a:endParaRPr lang="cs-CZ" altLang="cs-CZ" dirty="0"/>
          </a:p>
          <a:p>
            <a:pPr lvl="1"/>
            <a:r>
              <a:rPr lang="cs-CZ" altLang="cs-CZ" b="1" dirty="0" err="1"/>
              <a:t>Poloduplexní</a:t>
            </a:r>
            <a:r>
              <a:rPr lang="cs-CZ" altLang="cs-CZ" dirty="0"/>
              <a:t> – v jednu chvíli probíhá komunikace pouze jedním směrem</a:t>
            </a:r>
          </a:p>
          <a:p>
            <a:pPr marL="344487" lvl="1" indent="0">
              <a:buNone/>
            </a:pPr>
            <a:endParaRPr lang="cs-CZ" altLang="cs-CZ" dirty="0"/>
          </a:p>
          <a:p>
            <a:pPr lvl="1"/>
            <a:r>
              <a:rPr lang="cs-CZ" altLang="cs-CZ" b="1" dirty="0"/>
              <a:t>Plně duplexní</a:t>
            </a:r>
            <a:r>
              <a:rPr lang="cs-CZ" altLang="cs-CZ" dirty="0"/>
              <a:t> – komunikující zařízení může zároveň vysílat i přijímat data současně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E54499-D805-4925-7446-832F27E2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PCI-E x16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9F77DD-64A8-F441-39F7-95E171B6F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/>
              <a:t>Moderní grafické karty komunikují přes slot PCI-E x16</a:t>
            </a:r>
          </a:p>
          <a:p>
            <a:r>
              <a:rPr lang="cs-CZ" sz="1800" dirty="0"/>
              <a:t>Celková propustnost všech šestnácti linek v jednom směru je pak</a:t>
            </a:r>
          </a:p>
          <a:p>
            <a:endParaRPr lang="cs-CZ" sz="1800" dirty="0"/>
          </a:p>
          <a:p>
            <a:r>
              <a:rPr lang="cs-CZ" sz="1800" dirty="0"/>
              <a:t>PCI-E 1.0	4 GB/s</a:t>
            </a:r>
          </a:p>
          <a:p>
            <a:r>
              <a:rPr lang="cs-CZ" sz="1800" dirty="0"/>
              <a:t>PCI-E 2.0	8 GB/s</a:t>
            </a:r>
          </a:p>
          <a:p>
            <a:r>
              <a:rPr lang="cs-CZ" sz="1800" dirty="0"/>
              <a:t>PCI-E 3.0	16 GB/s</a:t>
            </a:r>
          </a:p>
          <a:p>
            <a:r>
              <a:rPr lang="cs-CZ" sz="1800" dirty="0"/>
              <a:t>PCI-E 4.0	32 GB/s</a:t>
            </a:r>
          </a:p>
          <a:p>
            <a:r>
              <a:rPr lang="cs-CZ" sz="1800" dirty="0"/>
              <a:t>PCI-E 5.0	63 GB/s  (tady již započítáváme i vliv kódování – </a:t>
            </a:r>
            <a:r>
              <a:rPr lang="cs-CZ" sz="1800" dirty="0" err="1"/>
              <a:t>scramblingu</a:t>
            </a:r>
            <a:r>
              <a:rPr lang="cs-CZ" sz="1800" dirty="0"/>
              <a:t> 128b130b)</a:t>
            </a:r>
          </a:p>
          <a:p>
            <a:endParaRPr lang="cs-CZ" sz="1800" dirty="0"/>
          </a:p>
          <a:p>
            <a:r>
              <a:rPr lang="cs-CZ" sz="1800" dirty="0"/>
              <a:t>Kromě grafických karet se v současné době sběrnice PCI-E používá také k připojování rychlých SSD. </a:t>
            </a:r>
          </a:p>
          <a:p>
            <a:r>
              <a:rPr lang="cs-CZ" sz="1800" dirty="0"/>
              <a:t>SSD se připojují k PCI-E </a:t>
            </a:r>
            <a:r>
              <a:rPr lang="cs-CZ" sz="1800" b="1" dirty="0"/>
              <a:t>x4</a:t>
            </a:r>
          </a:p>
          <a:p>
            <a:endParaRPr lang="cs-CZ" sz="1800" b="1" dirty="0"/>
          </a:p>
          <a:p>
            <a:r>
              <a:rPr lang="cs-CZ" sz="1800" dirty="0"/>
              <a:t>Pomalé SSD se připojují přes SATA (rozhraní pro klasické pevné disky)</a:t>
            </a:r>
          </a:p>
        </p:txBody>
      </p:sp>
    </p:spTree>
    <p:extLst>
      <p:ext uri="{BB962C8B-B14F-4D97-AF65-F5344CB8AC3E}">
        <p14:creationId xmlns:p14="http://schemas.microsoft.com/office/powerpoint/2010/main" val="3568004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F20B9C-1E23-45D3-96FA-361B39D2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Sběrnice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03C906CC-C33C-4D55-97A5-698901CED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7250778"/>
              </p:ext>
            </p:extLst>
          </p:nvPr>
        </p:nvGraphicFramePr>
        <p:xfrm>
          <a:off x="457200" y="2233454"/>
          <a:ext cx="8229600" cy="37719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51549316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18345418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82691452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0823140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Označení</a:t>
                      </a:r>
                      <a:endParaRPr lang="cs-CZ" dirty="0"/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/>
                        <a:t>Bitová šířka</a:t>
                      </a:r>
                      <a:endParaRPr lang="cs-CZ"/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/>
                        <a:t>Frekvence (MHz)</a:t>
                      </a:r>
                      <a:endParaRPr lang="cs-CZ"/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/>
                        <a:t>Procesory</a:t>
                      </a:r>
                      <a:endParaRPr lang="cs-CZ"/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875962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PC BUS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8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4,77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8088, 8086, 80186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2994488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ISA (AT BUS)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16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8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80286 až 80486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872734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MCA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32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8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 80286, 80386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984461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EISA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32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8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 80386, 80486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920732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VL-BUS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32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33–50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80486 až Pentium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102246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PCI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32/64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/>
                        <a:t>33–66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Pentium a vyšší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236261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PCI-X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64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až 533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Pentia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125210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PCI Express 1.0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1 (probíhá více spojení současně)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Asynchronní (2500)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Pentium4, AMD </a:t>
                      </a:r>
                      <a:r>
                        <a:rPr lang="cs-CZ" dirty="0" err="1"/>
                        <a:t>Athlon</a:t>
                      </a:r>
                      <a:r>
                        <a:rPr lang="cs-CZ" dirty="0"/>
                        <a:t> a vyšší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412965619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3209FFD1-2679-44C1-976C-473476663CF6}"/>
              </a:ext>
            </a:extLst>
          </p:cNvPr>
          <p:cNvSpPr txBox="1"/>
          <p:nvPr/>
        </p:nvSpPr>
        <p:spPr>
          <a:xfrm>
            <a:off x="457200" y="164088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Nejvýznamnější vnitřní sběrnice osobních počítačů </a:t>
            </a:r>
          </a:p>
        </p:txBody>
      </p:sp>
    </p:spTree>
    <p:extLst>
      <p:ext uri="{BB962C8B-B14F-4D97-AF65-F5344CB8AC3E}">
        <p14:creationId xmlns:p14="http://schemas.microsoft.com/office/powerpoint/2010/main" val="2642087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B104D69-6208-4271-9ACD-3D52F09C2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Komunikační cesty na základní desce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4507A000-E533-490E-BC6B-EB06E71D32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b="1" dirty="0" err="1"/>
              <a:t>Chipset</a:t>
            </a:r>
            <a:r>
              <a:rPr lang="cs-CZ" altLang="cs-CZ" b="1" dirty="0"/>
              <a:t> </a:t>
            </a:r>
            <a:r>
              <a:rPr lang="cs-CZ" altLang="cs-CZ" dirty="0"/>
              <a:t>– sada podpůrných obvodů okolo </a:t>
            </a:r>
            <a:r>
              <a:rPr lang="cs-CZ" altLang="cs-CZ" dirty="0" err="1"/>
              <a:t>mirkoprocesoru</a:t>
            </a:r>
            <a:endParaRPr lang="cs-CZ" altLang="cs-CZ" dirty="0"/>
          </a:p>
          <a:p>
            <a:pPr eaLnBrk="1" hangingPunct="1">
              <a:lnSpc>
                <a:spcPct val="90000"/>
              </a:lnSpc>
            </a:pPr>
            <a:endParaRPr lang="cs-CZ" altLang="cs-CZ" b="1" dirty="0"/>
          </a:p>
          <a:p>
            <a:pPr eaLnBrk="1" hangingPunct="1">
              <a:lnSpc>
                <a:spcPct val="90000"/>
              </a:lnSpc>
            </a:pPr>
            <a:r>
              <a:rPr lang="cs-CZ" altLang="cs-CZ" b="1" dirty="0" err="1"/>
              <a:t>Northbridge</a:t>
            </a:r>
            <a:r>
              <a:rPr lang="cs-CZ" altLang="cs-CZ" dirty="0"/>
              <a:t> - Severní můstek- je také znám jako systémový řadič </a:t>
            </a:r>
          </a:p>
          <a:p>
            <a:pPr eaLnBrk="1" hangingPunct="1">
              <a:lnSpc>
                <a:spcPct val="90000"/>
              </a:lnSpc>
            </a:pPr>
            <a:endParaRPr lang="cs-CZ" altLang="cs-CZ" b="1" dirty="0"/>
          </a:p>
          <a:p>
            <a:pPr eaLnBrk="1" hangingPunct="1">
              <a:lnSpc>
                <a:spcPct val="90000"/>
              </a:lnSpc>
            </a:pPr>
            <a:r>
              <a:rPr lang="cs-CZ" altLang="cs-CZ" b="1" dirty="0" err="1"/>
              <a:t>Southbridge</a:t>
            </a:r>
            <a:r>
              <a:rPr lang="cs-CZ" altLang="cs-CZ" dirty="0"/>
              <a:t>- jižní můstek - je také znám jako vstupně-výstupní řadič (I/O </a:t>
            </a:r>
            <a:r>
              <a:rPr lang="cs-CZ" altLang="cs-CZ" dirty="0" err="1"/>
              <a:t>Controller</a:t>
            </a:r>
            <a:r>
              <a:rPr lang="cs-CZ" altLang="cs-CZ" dirty="0"/>
              <a:t> Hub)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034519D-19AB-44EC-94F4-A1D4527295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FSB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12AED55F-6073-4490-8172-D99F61F16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500" b="1" dirty="0"/>
              <a:t>F</a:t>
            </a:r>
            <a:r>
              <a:rPr lang="cs-CZ" altLang="cs-CZ" sz="1500" dirty="0"/>
              <a:t>ront </a:t>
            </a:r>
            <a:r>
              <a:rPr lang="cs-CZ" altLang="cs-CZ" sz="1500" b="1" dirty="0" err="1"/>
              <a:t>S</a:t>
            </a:r>
            <a:r>
              <a:rPr lang="cs-CZ" altLang="cs-CZ" sz="1500" dirty="0" err="1"/>
              <a:t>ide</a:t>
            </a:r>
            <a:r>
              <a:rPr lang="cs-CZ" altLang="cs-CZ" sz="1500" dirty="0"/>
              <a:t> </a:t>
            </a:r>
            <a:r>
              <a:rPr lang="cs-CZ" altLang="cs-CZ" sz="1500" b="1" dirty="0"/>
              <a:t>B</a:t>
            </a:r>
            <a:r>
              <a:rPr lang="cs-CZ" altLang="cs-CZ" sz="1500" dirty="0"/>
              <a:t>us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Soustava vodičů vedoucích přímo z </a:t>
            </a:r>
            <a:r>
              <a:rPr lang="cs-CZ" altLang="cs-CZ" sz="1500" b="1" dirty="0"/>
              <a:t>vývodů mikroprocesoru</a:t>
            </a:r>
            <a:r>
              <a:rPr lang="cs-CZ" altLang="cs-CZ" sz="1500" dirty="0"/>
              <a:t>, kterými komunikuje s nejbližším okolím (severním můstkem)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Jde v podstatě o synchronní paralelní </a:t>
            </a:r>
            <a:r>
              <a:rPr lang="cs-CZ" altLang="cs-CZ" sz="1500" dirty="0" err="1"/>
              <a:t>poloduplexní</a:t>
            </a:r>
            <a:r>
              <a:rPr lang="cs-CZ" altLang="cs-CZ" sz="1500" dirty="0"/>
              <a:t> lokální systémovou sběrnici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Již od procesoru 80486 je běžné, že frekvence, na které zde probíhá komunikace, je </a:t>
            </a:r>
            <a:r>
              <a:rPr lang="cs-CZ" altLang="cs-CZ" sz="1500" b="1" dirty="0"/>
              <a:t>nižší</a:t>
            </a:r>
            <a:r>
              <a:rPr lang="cs-CZ" altLang="cs-CZ" sz="1500" dirty="0"/>
              <a:t> než vnitřní taktovací frekvence mikroprocesoru (viz </a:t>
            </a:r>
            <a:r>
              <a:rPr lang="cs-CZ" altLang="cs-CZ" sz="1500" i="1" dirty="0" err="1"/>
              <a:t>overdrive</a:t>
            </a:r>
            <a:r>
              <a:rPr lang="cs-CZ" altLang="cs-CZ" sz="15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Přenos mnoha bitů paralelně vysokou rychlostí je možný pouze v miniaturním prostředí uvnitř mikroprocesoru (přesuny mezi registry a </a:t>
            </a:r>
            <a:r>
              <a:rPr lang="cs-CZ" altLang="cs-CZ" sz="1500" dirty="0" err="1"/>
              <a:t>cache</a:t>
            </a:r>
            <a:r>
              <a:rPr lang="cs-CZ" altLang="cs-CZ" sz="1500" dirty="0"/>
              <a:t>) a navenek není možné tuto rychlost udržet i pro komunikaci mikroprocesoru s okolím – To je také mimo jiné důvodem, proč moderní architektura </a:t>
            </a:r>
            <a:r>
              <a:rPr lang="cs-CZ" altLang="cs-CZ" sz="1500" dirty="0" err="1"/>
              <a:t>SandyBridge</a:t>
            </a:r>
            <a:r>
              <a:rPr lang="cs-CZ" altLang="cs-CZ" sz="1500" dirty="0"/>
              <a:t> obsahuje integrovaný grafický čip a severní můstek přímo v mikroprocesoru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Taktovací frekvence mikroprocesoru je odvozena od frekvence FSB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Moderní BIOS umožňuje nastavit </a:t>
            </a:r>
            <a:r>
              <a:rPr lang="cs-CZ" altLang="cs-CZ" sz="1500" b="1" dirty="0"/>
              <a:t>frekvenci FSB</a:t>
            </a:r>
            <a:r>
              <a:rPr lang="cs-CZ" altLang="cs-CZ" sz="1500" dirty="0"/>
              <a:t> a hodnotu </a:t>
            </a:r>
            <a:r>
              <a:rPr lang="cs-CZ" altLang="cs-CZ" sz="1500" b="1" dirty="0"/>
              <a:t>násobiče</a:t>
            </a:r>
            <a:r>
              <a:rPr lang="cs-CZ" altLang="cs-CZ" sz="1500" dirty="0"/>
              <a:t> taktovací frekvence pro mikroprocesor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300" dirty="0"/>
              <a:t>například: FSB 200 MHz, násobič 9x </a:t>
            </a:r>
            <a:r>
              <a:rPr lang="cs-CZ" altLang="cs-CZ" sz="1300" dirty="0">
                <a:cs typeface="Arial" panose="020B0604020202020204" pitchFamily="34" charset="0"/>
              </a:rPr>
              <a:t>→</a:t>
            </a:r>
            <a:r>
              <a:rPr lang="en-US" altLang="cs-CZ" sz="1300" dirty="0"/>
              <a:t> </a:t>
            </a:r>
            <a:r>
              <a:rPr lang="en-US" altLang="cs-CZ" sz="1300" dirty="0" err="1"/>
              <a:t>Mikroprocesor</a:t>
            </a:r>
            <a:r>
              <a:rPr lang="en-US" altLang="cs-CZ" sz="1300" dirty="0"/>
              <a:t> </a:t>
            </a:r>
            <a:r>
              <a:rPr lang="en-US" altLang="cs-CZ" sz="1300" dirty="0" err="1"/>
              <a:t>pob</a:t>
            </a:r>
            <a:r>
              <a:rPr lang="cs-CZ" altLang="cs-CZ" sz="1300" dirty="0" err="1"/>
              <a:t>ěží</a:t>
            </a:r>
            <a:r>
              <a:rPr lang="cs-CZ" altLang="cs-CZ" sz="1300" dirty="0"/>
              <a:t> na 1800 MHz</a:t>
            </a:r>
          </a:p>
          <a:p>
            <a:pPr lvl="1" eaLnBrk="1" hangingPunct="1">
              <a:lnSpc>
                <a:spcPct val="80000"/>
              </a:lnSpc>
            </a:pPr>
            <a:endParaRPr lang="cs-CZ" altLang="cs-CZ" sz="13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FSB tvoří komunikační cestu mezi mikroprocesorem a </a:t>
            </a:r>
            <a:r>
              <a:rPr lang="cs-CZ" altLang="cs-CZ" sz="1500" b="1" dirty="0" err="1"/>
              <a:t>chipsetem</a:t>
            </a:r>
            <a:endParaRPr lang="cs-CZ" altLang="cs-CZ" sz="15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500" b="1" dirty="0" err="1"/>
              <a:t>Chipset</a:t>
            </a:r>
            <a:r>
              <a:rPr lang="cs-CZ" altLang="cs-CZ" sz="1500" dirty="0"/>
              <a:t> a jeho severní a jižní můstek je spojovacím bodem pro všechny ostatní sběrnice (komunikační cesty) v počítači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6" descr="Northsouthbridge">
            <a:extLst>
              <a:ext uri="{FF2B5EF4-FFF2-40B4-BE49-F238E27FC236}">
                <a16:creationId xmlns:a16="http://schemas.microsoft.com/office/drawing/2014/main" id="{EBB760AA-4B23-4781-ABEB-44E1DE404B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5150" y="1125538"/>
            <a:ext cx="4954588" cy="4803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56" name="Text Box 9">
            <a:extLst>
              <a:ext uri="{FF2B5EF4-FFF2-40B4-BE49-F238E27FC236}">
                <a16:creationId xmlns:a16="http://schemas.microsoft.com/office/drawing/2014/main" id="{3A024C3A-6891-4418-B008-A29B746D4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23495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FSB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9CADB05-1D1F-4780-9196-E53CE062C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Northbridge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66FAC3D-14E5-4C9E-AAF9-37334C6EA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100" b="1" dirty="0"/>
              <a:t>Severní most</a:t>
            </a:r>
            <a:r>
              <a:rPr lang="cs-CZ" altLang="cs-CZ" sz="2100" dirty="0"/>
              <a:t> zajišťoval komunikaci mezi CPU, pamětí RAM (řadič paměti), AGP portem nebo PCI Express sběrnicí a také zajišťuje spojení s jižním mostem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Některé severní můstky obsahují integrované grafické karty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Protože různé procesory a paměti používají rozdílné signály, pracuje severní můstek pouze s jedním nebo se dvěma typy procesorů a zpravidla pouze s jedním typem paměti RAM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Severní můstek tedy byl na základních deskách základním prvkem, který určuje rychlost, typ procesorů  a typ paměti RAM, který lze na daném motherboardu použít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Severní můstek hraje důležitou roli v tom jak dalece mohou být počítače (pře)taktovány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Jeho frekvence je stanovena pro procesor jako základní, od níž se jeho vlastní frekvence procesoru odvíjí pomocí násobiče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45B6D5A-8111-480F-B661-0B4CF536B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Southbridge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2E5EE71-15B8-478E-A7C2-F7AE70694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600" dirty="0"/>
              <a:t>Čip realizuje </a:t>
            </a:r>
            <a:r>
              <a:rPr lang="cs-CZ" altLang="cs-CZ" sz="2600" b="1" dirty="0"/>
              <a:t>pomalejší I/O</a:t>
            </a:r>
            <a:r>
              <a:rPr lang="cs-CZ" altLang="cs-CZ" sz="2600" dirty="0"/>
              <a:t> funkce základní desky </a:t>
            </a:r>
          </a:p>
          <a:p>
            <a:pPr eaLnBrk="1" hangingPunct="1"/>
            <a:r>
              <a:rPr lang="cs-CZ" altLang="cs-CZ" sz="2600" dirty="0"/>
              <a:t>Protože jižní můstek je více </a:t>
            </a:r>
            <a:r>
              <a:rPr lang="cs-CZ" altLang="cs-CZ" sz="2600" b="1" dirty="0"/>
              <a:t>vzdálen od procesoru</a:t>
            </a:r>
            <a:r>
              <a:rPr lang="cs-CZ" altLang="cs-CZ" sz="2600" dirty="0"/>
              <a:t>, má v typickém počítači na starosti obsluhu pomalejších zařízení</a:t>
            </a:r>
          </a:p>
          <a:p>
            <a:pPr eaLnBrk="1" hangingPunct="1"/>
            <a:r>
              <a:rPr lang="cs-CZ" altLang="cs-CZ" sz="2600" dirty="0"/>
              <a:t>Dříve byla pro komunikaci mezi severním a jižním můstkem využívána PCI sběrnice </a:t>
            </a:r>
          </a:p>
          <a:p>
            <a:pPr eaLnBrk="1" hangingPunct="1"/>
            <a:r>
              <a:rPr lang="cs-CZ" altLang="cs-CZ" sz="2600" dirty="0"/>
              <a:t>Toto řešení vytvářelo úzké místo, proto většina moderních </a:t>
            </a:r>
            <a:r>
              <a:rPr lang="cs-CZ" altLang="cs-CZ" sz="2600" dirty="0" err="1"/>
              <a:t>chipsetů</a:t>
            </a:r>
            <a:r>
              <a:rPr lang="cs-CZ" altLang="cs-CZ" sz="2600" dirty="0"/>
              <a:t> využívá pro vzájemnou komunikaci vlastní nestandardní rozhraní s vysokou propustností (Direct media interface)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0FA146CB-0EF6-469F-9BAE-0442D5974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19228665-2179-49D2-97F7-9C1A626D56D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476250"/>
            <a:ext cx="5986463" cy="6192838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D7B3748-AB47-4E1C-8B71-DE8CEC8B5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6739"/>
            <a:ext cx="5400600" cy="6364522"/>
          </a:xfrm>
        </p:spPr>
      </p:pic>
    </p:spTree>
    <p:extLst>
      <p:ext uri="{BB962C8B-B14F-4D97-AF65-F5344CB8AC3E}">
        <p14:creationId xmlns:p14="http://schemas.microsoft.com/office/powerpoint/2010/main" val="3387426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E9529E-CF11-4BC3-B241-C7765FA07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625" y="5733256"/>
            <a:ext cx="3250704" cy="773633"/>
          </a:xfrm>
        </p:spPr>
        <p:txBody>
          <a:bodyPr/>
          <a:lstStyle/>
          <a:p>
            <a:pPr marL="0" indent="0">
              <a:buNone/>
            </a:pPr>
            <a:r>
              <a:rPr lang="cs-CZ" sz="1200" dirty="0"/>
              <a:t>Super I/O - SIO</a:t>
            </a:r>
          </a:p>
          <a:p>
            <a:pPr marL="0" indent="0">
              <a:buNone/>
            </a:pPr>
            <a:r>
              <a:rPr lang="cs-CZ" sz="1200" dirty="0"/>
              <a:t>Chip nebo sada chipů pro řízení komunikace s pomalými vstupy a výstupy</a:t>
            </a:r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845E532-5580-44C9-A717-5D367FDB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02"/>
            <a:ext cx="4458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8A3809-3930-4055-B495-CBDCA694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Sběrnice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EA58A0-F831-46AA-BC49-301A2D36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Dělení dle lokalizace</a:t>
            </a:r>
          </a:p>
          <a:p>
            <a:pPr lvl="1"/>
            <a:r>
              <a:rPr lang="cs-CZ" b="1" dirty="0"/>
              <a:t>Vnitřní</a:t>
            </a:r>
            <a:r>
              <a:rPr lang="cs-CZ" dirty="0"/>
              <a:t> – propojuje komponenty uvnitř počítače </a:t>
            </a:r>
          </a:p>
          <a:p>
            <a:pPr lvl="1"/>
            <a:r>
              <a:rPr lang="cs-CZ" b="1" dirty="0"/>
              <a:t>Vnější</a:t>
            </a:r>
            <a:r>
              <a:rPr lang="cs-CZ" dirty="0"/>
              <a:t> – Slouží k připojování vnějších periferních zařízení (např. USB, SCSI)</a:t>
            </a:r>
          </a:p>
        </p:txBody>
      </p:sp>
    </p:spTree>
    <p:extLst>
      <p:ext uri="{BB962C8B-B14F-4D97-AF65-F5344CB8AC3E}">
        <p14:creationId xmlns:p14="http://schemas.microsoft.com/office/powerpoint/2010/main" val="1222192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013EB046-C240-414D-A9BA-DC2975D8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75936"/>
            <a:ext cx="6303992" cy="5382064"/>
          </a:xfrm>
        </p:spPr>
      </p:pic>
    </p:spTree>
    <p:extLst>
      <p:ext uri="{BB962C8B-B14F-4D97-AF65-F5344CB8AC3E}">
        <p14:creationId xmlns:p14="http://schemas.microsoft.com/office/powerpoint/2010/main" val="3545263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42B717B-0D3E-4B4F-A0C6-BE17D825A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7200800" cy="4536504"/>
          </a:xfrm>
        </p:spPr>
      </p:pic>
    </p:spTree>
    <p:extLst>
      <p:ext uri="{BB962C8B-B14F-4D97-AF65-F5344CB8AC3E}">
        <p14:creationId xmlns:p14="http://schemas.microsoft.com/office/powerpoint/2010/main" val="3443420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1027">
            <a:extLst>
              <a:ext uri="{FF2B5EF4-FFF2-40B4-BE49-F238E27FC236}">
                <a16:creationId xmlns:a16="http://schemas.microsoft.com/office/drawing/2014/main" id="{AA05815A-3FEC-4956-A786-D3D2DCA661F4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620713"/>
            <a:ext cx="5627688" cy="5438775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1027">
            <a:extLst>
              <a:ext uri="{FF2B5EF4-FFF2-40B4-BE49-F238E27FC236}">
                <a16:creationId xmlns:a16="http://schemas.microsoft.com/office/drawing/2014/main" id="{23D4914A-C6C8-4804-ACCB-7733D65F994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476250"/>
            <a:ext cx="5770563" cy="5654675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27A41B4F-68DC-4379-8120-C955B8690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5" y="353431"/>
            <a:ext cx="6779096" cy="6151138"/>
          </a:xfrm>
        </p:spPr>
      </p:pic>
    </p:spTree>
    <p:extLst>
      <p:ext uri="{BB962C8B-B14F-4D97-AF65-F5344CB8AC3E}">
        <p14:creationId xmlns:p14="http://schemas.microsoft.com/office/powerpoint/2010/main" val="3906583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9F258D20-FFF8-42CB-ACFE-B7AB34656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636"/>
            <a:ext cx="8736970" cy="6552728"/>
          </a:xfrm>
        </p:spPr>
      </p:pic>
    </p:spTree>
    <p:extLst>
      <p:ext uri="{BB962C8B-B14F-4D97-AF65-F5344CB8AC3E}">
        <p14:creationId xmlns:p14="http://schemas.microsoft.com/office/powerpoint/2010/main" val="776357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1BF83E4C-57B6-465D-8951-50DAFDC172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Komunikace s pamětí, SDRAM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34196E2C-6723-4169-8CCC-E8A5B0870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000" b="1" dirty="0"/>
              <a:t>S</a:t>
            </a:r>
            <a:r>
              <a:rPr lang="cs-CZ" altLang="cs-CZ" sz="2000" dirty="0"/>
              <a:t>ynchronní DRAM = </a:t>
            </a:r>
            <a:r>
              <a:rPr lang="cs-CZ" altLang="cs-CZ" sz="2000" b="1" dirty="0"/>
              <a:t>SDRAM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SDRAM má vstup pro </a:t>
            </a:r>
            <a:r>
              <a:rPr lang="cs-CZ" altLang="cs-CZ" sz="2000" b="1" dirty="0"/>
              <a:t>hodinový signál</a:t>
            </a:r>
            <a:r>
              <a:rPr lang="cs-CZ" altLang="cs-CZ" sz="2000" dirty="0"/>
              <a:t> a veškeré události jsou synchronizovány a odvozeny od tohoto hodinového signálu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Mikroprocesor dříve </a:t>
            </a:r>
            <a:r>
              <a:rPr lang="cs-CZ" altLang="cs-CZ" sz="2000" b="1" dirty="0"/>
              <a:t>nekomunikoval</a:t>
            </a:r>
            <a:r>
              <a:rPr lang="cs-CZ" altLang="cs-CZ" sz="2000" dirty="0"/>
              <a:t> s pamětí </a:t>
            </a:r>
            <a:r>
              <a:rPr lang="cs-CZ" altLang="cs-CZ" sz="2000" b="1" dirty="0"/>
              <a:t>přímo</a:t>
            </a:r>
            <a:r>
              <a:rPr lang="cs-CZ" altLang="cs-CZ" sz="2000" dirty="0"/>
              <a:t> – paměť a FSB mikroprocesoru mohou běžet na zcela jiných frekvencích a navíc mikroprocesor nemá čas starat se o správné načasování výběru sloupce a řádku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O adresaci a časování paměti se tedy staral </a:t>
            </a:r>
            <a:r>
              <a:rPr lang="cs-CZ" altLang="cs-CZ" sz="2000" b="1" dirty="0"/>
              <a:t>severní můstek</a:t>
            </a:r>
            <a:r>
              <a:rPr lang="cs-CZ" altLang="cs-CZ" sz="2000" dirty="0"/>
              <a:t> – systémový řadič, řadič paměti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dirty="0"/>
              <a:t>Všechny komponenty systému (CPU, severní můstek, paměti) jsou spolu spojeny přes sběrnice o různých frekvencích a s různými napěťovými úrovněmi signálů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b="1" dirty="0"/>
              <a:t>Základní deska</a:t>
            </a:r>
            <a:r>
              <a:rPr lang="cs-CZ" altLang="cs-CZ" sz="2000" dirty="0"/>
              <a:t> musí umět sjednotit a synchronizovat tyto různé sběrnice mezi sebou, aby data mohla proudit plynule a bez potíží</a:t>
            </a:r>
          </a:p>
          <a:p>
            <a:pPr eaLnBrk="1" hangingPunct="1">
              <a:lnSpc>
                <a:spcPct val="90000"/>
              </a:lnSpc>
            </a:pPr>
            <a:endParaRPr lang="cs-CZ" altLang="cs-CZ" sz="2000" dirty="0"/>
          </a:p>
          <a:p>
            <a:pPr eaLnBrk="1" hangingPunct="1">
              <a:lnSpc>
                <a:spcPct val="90000"/>
              </a:lnSpc>
            </a:pPr>
            <a:endParaRPr lang="cs-CZ" altLang="cs-CZ" sz="20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Nadpis 1">
            <a:extLst>
              <a:ext uri="{FF2B5EF4-FFF2-40B4-BE49-F238E27FC236}">
                <a16:creationId xmlns:a16="http://schemas.microsoft.com/office/drawing/2014/main" id="{978E272E-47B0-460D-9D71-19DF76883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Adresový dekodér</a:t>
            </a:r>
          </a:p>
        </p:txBody>
      </p:sp>
      <p:sp>
        <p:nvSpPr>
          <p:cNvPr id="5123" name="Zástupný obsah 2">
            <a:extLst>
              <a:ext uri="{FF2B5EF4-FFF2-40B4-BE49-F238E27FC236}">
                <a16:creationId xmlns:a16="http://schemas.microsoft.com/office/drawing/2014/main" id="{E4ED78BC-39D1-470B-A45E-40C57DFE28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z="1800"/>
              <a:t>Signály z </a:t>
            </a:r>
            <a:r>
              <a:rPr lang="cs-CZ" altLang="cs-CZ" sz="1800" b="1"/>
              <a:t>adresačních vstupů </a:t>
            </a:r>
            <a:r>
              <a:rPr lang="cs-CZ" altLang="cs-CZ" sz="1800"/>
              <a:t>jsou přivedeny do </a:t>
            </a:r>
            <a:r>
              <a:rPr lang="cs-CZ" altLang="cs-CZ" sz="1800" b="1"/>
              <a:t>dekodéru</a:t>
            </a:r>
          </a:p>
          <a:p>
            <a:r>
              <a:rPr lang="cs-CZ" altLang="cs-CZ" sz="1800"/>
              <a:t>Jeho úkolem je </a:t>
            </a:r>
            <a:r>
              <a:rPr lang="cs-CZ" altLang="cs-CZ" sz="1800" b="1"/>
              <a:t>binárně zakódovanou adresu </a:t>
            </a:r>
            <a:r>
              <a:rPr lang="cs-CZ" altLang="cs-CZ" sz="1800"/>
              <a:t>převést na signál, kterým bude </a:t>
            </a:r>
            <a:r>
              <a:rPr lang="cs-CZ" altLang="cs-CZ" sz="1800" b="1"/>
              <a:t>aktivována</a:t>
            </a:r>
            <a:r>
              <a:rPr lang="cs-CZ" altLang="cs-CZ" sz="1800"/>
              <a:t> jedna správná paměťová buňka</a:t>
            </a:r>
          </a:p>
          <a:p>
            <a:endParaRPr lang="cs-CZ" altLang="cs-CZ" sz="1800"/>
          </a:p>
          <a:p>
            <a:r>
              <a:rPr lang="cs-CZ" altLang="cs-CZ" sz="1800"/>
              <a:t>Například dekodér v paměti s kapacitou 256 Bajtů bude mít </a:t>
            </a:r>
            <a:r>
              <a:rPr lang="cs-CZ" altLang="cs-CZ" sz="1800" i="1"/>
              <a:t>8 vstupů </a:t>
            </a:r>
            <a:r>
              <a:rPr lang="cs-CZ" altLang="cs-CZ" sz="1800"/>
              <a:t>(A0..A7) a </a:t>
            </a:r>
            <a:r>
              <a:rPr lang="cs-CZ" altLang="cs-CZ" sz="1800" i="1"/>
              <a:t>256 výstupních signálu</a:t>
            </a:r>
          </a:p>
          <a:p>
            <a:r>
              <a:rPr lang="cs-CZ" altLang="cs-CZ" sz="1800"/>
              <a:t>Bude-li na vstupu takového dekodéru kombinace 00010111, objeví se na výstupu dekodéru jednička na signálu, který vede do paměťové buňky s adresou 23 a na všech ostatních výstupech bude 0</a:t>
            </a:r>
          </a:p>
          <a:p>
            <a:r>
              <a:rPr lang="cs-CZ" altLang="cs-CZ" sz="1800"/>
              <a:t>Bude-li na vstupu takového dekodéru kombinace 11111111, objeví se na výstupu dekodéru jednička na signálu, který vede do paměťové buňky s adresou 255 a na všech ostatních výstupech bude 0</a:t>
            </a:r>
          </a:p>
          <a:p>
            <a:r>
              <a:rPr lang="cs-CZ" altLang="cs-CZ" sz="1800"/>
              <a:t>Bude-li na vstupu takového dekodéru kombinace 01010101, objeví se na výstupu dekodéru jednička na signálu, který vede do paměťové buňky s adresou 85 a na všech ostatních výstupech bude 0</a:t>
            </a:r>
          </a:p>
          <a:p>
            <a:endParaRPr lang="cs-CZ" altLang="cs-CZ" sz="1800"/>
          </a:p>
          <a:p>
            <a:endParaRPr lang="cs-CZ" altLang="cs-CZ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Nadpis 1">
            <a:extLst>
              <a:ext uri="{FF2B5EF4-FFF2-40B4-BE49-F238E27FC236}">
                <a16:creationId xmlns:a16="http://schemas.microsoft.com/office/drawing/2014/main" id="{F442ACAF-94C1-4A82-A1AB-F5AB91C5D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Adresový dekodér</a:t>
            </a:r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509BA379-06E2-45BB-B8B8-5EAF5B4057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11863" y="2420938"/>
          <a:ext cx="658812" cy="296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7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6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5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4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3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2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191" name="TextovéPole 6">
            <a:extLst>
              <a:ext uri="{FF2B5EF4-FFF2-40B4-BE49-F238E27FC236}">
                <a16:creationId xmlns:a16="http://schemas.microsoft.com/office/drawing/2014/main" id="{9F41EEF7-E0E2-444E-BF9C-0790786E7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1803400"/>
            <a:ext cx="2592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Paměť s kapacitou 8B</a:t>
            </a:r>
          </a:p>
        </p:txBody>
      </p:sp>
      <p:sp>
        <p:nvSpPr>
          <p:cNvPr id="7192" name="TextovéPole 7">
            <a:extLst>
              <a:ext uri="{FF2B5EF4-FFF2-40B4-BE49-F238E27FC236}">
                <a16:creationId xmlns:a16="http://schemas.microsoft.com/office/drawing/2014/main" id="{379FE035-98B3-481E-964D-75B0A8D21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165475"/>
            <a:ext cx="2016125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  <a:p>
            <a:endParaRPr lang="cs-CZ" altLang="cs-CZ"/>
          </a:p>
          <a:p>
            <a:pPr algn="ctr"/>
            <a:r>
              <a:rPr lang="cs-CZ" altLang="cs-CZ"/>
              <a:t>DEKODÉR</a:t>
            </a:r>
          </a:p>
          <a:p>
            <a:pPr algn="ctr"/>
            <a:endParaRPr lang="cs-CZ" altLang="cs-CZ"/>
          </a:p>
          <a:p>
            <a:endParaRPr lang="cs-CZ" altLang="cs-CZ"/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7FCE24D8-520F-4C18-BF9D-5D46DD768BFF}"/>
              </a:ext>
            </a:extLst>
          </p:cNvPr>
          <p:cNvCxnSpPr/>
          <p:nvPr/>
        </p:nvCxnSpPr>
        <p:spPr>
          <a:xfrm flipV="1">
            <a:off x="4427538" y="2636838"/>
            <a:ext cx="1584325" cy="792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A6B9BB1F-01BD-43AC-96A6-4B1FCD7D5CED}"/>
              </a:ext>
            </a:extLst>
          </p:cNvPr>
          <p:cNvCxnSpPr>
            <a:cxnSpLocks/>
          </p:cNvCxnSpPr>
          <p:nvPr/>
        </p:nvCxnSpPr>
        <p:spPr>
          <a:xfrm flipV="1">
            <a:off x="4427538" y="2924175"/>
            <a:ext cx="1584325" cy="638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FC627271-0153-4F0E-9574-FAF712E4FC48}"/>
              </a:ext>
            </a:extLst>
          </p:cNvPr>
          <p:cNvCxnSpPr>
            <a:cxnSpLocks/>
          </p:cNvCxnSpPr>
          <p:nvPr/>
        </p:nvCxnSpPr>
        <p:spPr>
          <a:xfrm flipV="1">
            <a:off x="4427538" y="3284538"/>
            <a:ext cx="1584325" cy="431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CE9EA286-04BE-4111-B02A-2139D0C06109}"/>
              </a:ext>
            </a:extLst>
          </p:cNvPr>
          <p:cNvCxnSpPr>
            <a:cxnSpLocks/>
          </p:cNvCxnSpPr>
          <p:nvPr/>
        </p:nvCxnSpPr>
        <p:spPr>
          <a:xfrm flipV="1">
            <a:off x="4427538" y="3716338"/>
            <a:ext cx="1584325" cy="134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4D62FD0F-7548-4F39-93F6-79334138C364}"/>
              </a:ext>
            </a:extLst>
          </p:cNvPr>
          <p:cNvCxnSpPr>
            <a:cxnSpLocks/>
          </p:cNvCxnSpPr>
          <p:nvPr/>
        </p:nvCxnSpPr>
        <p:spPr>
          <a:xfrm>
            <a:off x="4427538" y="4076700"/>
            <a:ext cx="1584325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510458B7-03B6-4F98-AB1B-36CF41DD0F9C}"/>
              </a:ext>
            </a:extLst>
          </p:cNvPr>
          <p:cNvCxnSpPr>
            <a:cxnSpLocks/>
          </p:cNvCxnSpPr>
          <p:nvPr/>
        </p:nvCxnSpPr>
        <p:spPr>
          <a:xfrm>
            <a:off x="4427538" y="4244975"/>
            <a:ext cx="1584325" cy="13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4B5C325E-0A03-4B10-BB62-60020DC76949}"/>
              </a:ext>
            </a:extLst>
          </p:cNvPr>
          <p:cNvCxnSpPr>
            <a:cxnSpLocks/>
          </p:cNvCxnSpPr>
          <p:nvPr/>
        </p:nvCxnSpPr>
        <p:spPr>
          <a:xfrm>
            <a:off x="4437063" y="4391025"/>
            <a:ext cx="1574800" cy="425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F81370F6-F6BE-486F-A702-4F516DF575D4}"/>
              </a:ext>
            </a:extLst>
          </p:cNvPr>
          <p:cNvCxnSpPr>
            <a:cxnSpLocks/>
          </p:cNvCxnSpPr>
          <p:nvPr/>
        </p:nvCxnSpPr>
        <p:spPr>
          <a:xfrm>
            <a:off x="4437063" y="4535488"/>
            <a:ext cx="1574800" cy="64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1680FE1B-FA6D-4F5E-9EA1-39C404F1D78F}"/>
              </a:ext>
            </a:extLst>
          </p:cNvPr>
          <p:cNvCxnSpPr>
            <a:cxnSpLocks/>
          </p:cNvCxnSpPr>
          <p:nvPr/>
        </p:nvCxnSpPr>
        <p:spPr>
          <a:xfrm>
            <a:off x="1547813" y="3500438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AE26408B-1242-4D89-9332-A8B7AF565616}"/>
              </a:ext>
            </a:extLst>
          </p:cNvPr>
          <p:cNvCxnSpPr>
            <a:cxnSpLocks/>
          </p:cNvCxnSpPr>
          <p:nvPr/>
        </p:nvCxnSpPr>
        <p:spPr>
          <a:xfrm>
            <a:off x="1547813" y="3848100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60E34E0A-A6C9-46D3-A850-48EC1FF0EABF}"/>
              </a:ext>
            </a:extLst>
          </p:cNvPr>
          <p:cNvCxnSpPr>
            <a:cxnSpLocks/>
          </p:cNvCxnSpPr>
          <p:nvPr/>
        </p:nvCxnSpPr>
        <p:spPr>
          <a:xfrm>
            <a:off x="1547813" y="4232275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4" name="TextovéPole 30">
            <a:extLst>
              <a:ext uri="{FF2B5EF4-FFF2-40B4-BE49-F238E27FC236}">
                <a16:creationId xmlns:a16="http://schemas.microsoft.com/office/drawing/2014/main" id="{4E5FCA6A-97EB-478E-BC8D-BCF90BEE3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050" y="3181350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A0</a:t>
            </a:r>
          </a:p>
        </p:txBody>
      </p:sp>
      <p:sp>
        <p:nvSpPr>
          <p:cNvPr id="7205" name="TextovéPole 31">
            <a:extLst>
              <a:ext uri="{FF2B5EF4-FFF2-40B4-BE49-F238E27FC236}">
                <a16:creationId xmlns:a16="http://schemas.microsoft.com/office/drawing/2014/main" id="{4FC95DD0-CAB0-4F8E-BD94-BA01C022F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3543300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A1</a:t>
            </a:r>
          </a:p>
        </p:txBody>
      </p:sp>
      <p:sp>
        <p:nvSpPr>
          <p:cNvPr id="7206" name="TextovéPole 32">
            <a:extLst>
              <a:ext uri="{FF2B5EF4-FFF2-40B4-BE49-F238E27FC236}">
                <a16:creationId xmlns:a16="http://schemas.microsoft.com/office/drawing/2014/main" id="{0D90C300-6E24-4985-9164-5A1A01811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3921125"/>
            <a:ext cx="50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A2</a:t>
            </a:r>
          </a:p>
        </p:txBody>
      </p:sp>
      <p:sp>
        <p:nvSpPr>
          <p:cNvPr id="7207" name="TextovéPole 33">
            <a:extLst>
              <a:ext uri="{FF2B5EF4-FFF2-40B4-BE49-F238E27FC236}">
                <a16:creationId xmlns:a16="http://schemas.microsoft.com/office/drawing/2014/main" id="{61BA1B89-52B4-4B90-BCDD-79250D109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165475"/>
            <a:ext cx="503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7208" name="TextovéPole 34">
            <a:extLst>
              <a:ext uri="{FF2B5EF4-FFF2-40B4-BE49-F238E27FC236}">
                <a16:creationId xmlns:a16="http://schemas.microsoft.com/office/drawing/2014/main" id="{2DB20E7F-5239-4C82-9983-82E9DDC90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5163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7209" name="TextovéPole 35">
            <a:extLst>
              <a:ext uri="{FF2B5EF4-FFF2-40B4-BE49-F238E27FC236}">
                <a16:creationId xmlns:a16="http://schemas.microsoft.com/office/drawing/2014/main" id="{6CD9F648-72E0-43C8-AEE2-70008A10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89413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7210" name="TextovéPole 36">
            <a:extLst>
              <a:ext uri="{FF2B5EF4-FFF2-40B4-BE49-F238E27FC236}">
                <a16:creationId xmlns:a16="http://schemas.microsoft.com/office/drawing/2014/main" id="{965CEDBD-BF1A-41A1-8A2D-218175B1B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3230563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7211" name="TextovéPole 39">
            <a:extLst>
              <a:ext uri="{FF2B5EF4-FFF2-40B4-BE49-F238E27FC236}">
                <a16:creationId xmlns:a16="http://schemas.microsoft.com/office/drawing/2014/main" id="{F43BAF36-D694-4786-B320-EA8213164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2647950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7212" name="TextovéPole 40">
            <a:extLst>
              <a:ext uri="{FF2B5EF4-FFF2-40B4-BE49-F238E27FC236}">
                <a16:creationId xmlns:a16="http://schemas.microsoft.com/office/drawing/2014/main" id="{1284E643-BD1D-4320-BD24-609CADB5A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863" y="2924175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7213" name="TextovéPole 41">
            <a:extLst>
              <a:ext uri="{FF2B5EF4-FFF2-40B4-BE49-F238E27FC236}">
                <a16:creationId xmlns:a16="http://schemas.microsoft.com/office/drawing/2014/main" id="{38A27350-08DA-4A24-9947-50276DEE1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582988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7214" name="TextovéPole 42">
            <a:extLst>
              <a:ext uri="{FF2B5EF4-FFF2-40B4-BE49-F238E27FC236}">
                <a16:creationId xmlns:a16="http://schemas.microsoft.com/office/drawing/2014/main" id="{6D09CE43-4593-479E-AB4D-94A920AD6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8846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7215" name="TextovéPole 43">
            <a:extLst>
              <a:ext uri="{FF2B5EF4-FFF2-40B4-BE49-F238E27FC236}">
                <a16:creationId xmlns:a16="http://schemas.microsoft.com/office/drawing/2014/main" id="{0A1008F4-BF4E-442F-9444-CAD615E3C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4144963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7216" name="TextovéPole 44">
            <a:extLst>
              <a:ext uri="{FF2B5EF4-FFF2-40B4-BE49-F238E27FC236}">
                <a16:creationId xmlns:a16="http://schemas.microsoft.com/office/drawing/2014/main" id="{597E476C-DD5D-44A4-AC03-D8FEA5FEA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288" y="4479925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7217" name="TextovéPole 45">
            <a:extLst>
              <a:ext uri="{FF2B5EF4-FFF2-40B4-BE49-F238E27FC236}">
                <a16:creationId xmlns:a16="http://schemas.microsoft.com/office/drawing/2014/main" id="{4EC7F22F-EBEF-4BFB-BD4D-B8F205293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4816475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7218" name="TextovéPole 46">
            <a:extLst>
              <a:ext uri="{FF2B5EF4-FFF2-40B4-BE49-F238E27FC236}">
                <a16:creationId xmlns:a16="http://schemas.microsoft.com/office/drawing/2014/main" id="{9AE3D302-7B01-409F-AE81-8DED6084C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2414588"/>
            <a:ext cx="2376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Je vybrána adresa 5 (5=101b)</a:t>
            </a:r>
          </a:p>
        </p:txBody>
      </p:sp>
      <p:sp>
        <p:nvSpPr>
          <p:cNvPr id="7219" name="TextovéPole 47">
            <a:extLst>
              <a:ext uri="{FF2B5EF4-FFF2-40B4-BE49-F238E27FC236}">
                <a16:creationId xmlns:a16="http://schemas.microsoft.com/office/drawing/2014/main" id="{8D0EB4C4-162F-444A-9871-E9B718FD2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5521325"/>
            <a:ext cx="32083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z="1400"/>
              <a:t>Na všech výstupech dekodéru jsou nuly, kromě signálu, který vede do paměťové buňky s adresou 5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adpis 1">
            <a:extLst>
              <a:ext uri="{FF2B5EF4-FFF2-40B4-BE49-F238E27FC236}">
                <a16:creationId xmlns:a16="http://schemas.microsoft.com/office/drawing/2014/main" id="{AC9A975A-2BEF-4DC9-933D-1504D9C0F4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Adresový dekodér</a:t>
            </a:r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69851C0A-9B6B-4C52-9CA8-0C712CF2F3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11863" y="2420938"/>
          <a:ext cx="658812" cy="296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7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6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5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4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3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2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215" name="TextovéPole 6">
            <a:extLst>
              <a:ext uri="{FF2B5EF4-FFF2-40B4-BE49-F238E27FC236}">
                <a16:creationId xmlns:a16="http://schemas.microsoft.com/office/drawing/2014/main" id="{858ABF29-70A2-402B-A276-758EFBFF3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1803400"/>
            <a:ext cx="2592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Paměť s kapacitou 8B</a:t>
            </a:r>
          </a:p>
        </p:txBody>
      </p:sp>
      <p:sp>
        <p:nvSpPr>
          <p:cNvPr id="8216" name="TextovéPole 7">
            <a:extLst>
              <a:ext uri="{FF2B5EF4-FFF2-40B4-BE49-F238E27FC236}">
                <a16:creationId xmlns:a16="http://schemas.microsoft.com/office/drawing/2014/main" id="{EB72DF9E-2C97-4F2A-A63B-1C4267095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165475"/>
            <a:ext cx="2016125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  <a:p>
            <a:endParaRPr lang="cs-CZ" altLang="cs-CZ"/>
          </a:p>
          <a:p>
            <a:pPr algn="ctr"/>
            <a:r>
              <a:rPr lang="cs-CZ" altLang="cs-CZ"/>
              <a:t>DEKODÉR</a:t>
            </a:r>
          </a:p>
          <a:p>
            <a:pPr algn="ctr"/>
            <a:endParaRPr lang="cs-CZ" altLang="cs-CZ"/>
          </a:p>
          <a:p>
            <a:endParaRPr lang="cs-CZ" altLang="cs-CZ"/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3A3E7350-F7D2-4DB5-9838-3893BB64EE6C}"/>
              </a:ext>
            </a:extLst>
          </p:cNvPr>
          <p:cNvCxnSpPr/>
          <p:nvPr/>
        </p:nvCxnSpPr>
        <p:spPr>
          <a:xfrm flipV="1">
            <a:off x="4427538" y="2636838"/>
            <a:ext cx="1584325" cy="792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B5B191CD-9502-4A1F-8B72-5E3F8A06E7AC}"/>
              </a:ext>
            </a:extLst>
          </p:cNvPr>
          <p:cNvCxnSpPr>
            <a:cxnSpLocks/>
          </p:cNvCxnSpPr>
          <p:nvPr/>
        </p:nvCxnSpPr>
        <p:spPr>
          <a:xfrm flipV="1">
            <a:off x="4427538" y="2924175"/>
            <a:ext cx="1584325" cy="638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B6D83C6B-599C-42D0-A405-A2AF47EB1F84}"/>
              </a:ext>
            </a:extLst>
          </p:cNvPr>
          <p:cNvCxnSpPr>
            <a:cxnSpLocks/>
          </p:cNvCxnSpPr>
          <p:nvPr/>
        </p:nvCxnSpPr>
        <p:spPr>
          <a:xfrm flipV="1">
            <a:off x="4427538" y="3284538"/>
            <a:ext cx="1584325" cy="431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42692E76-24F5-44ED-AF05-49D22EFED29F}"/>
              </a:ext>
            </a:extLst>
          </p:cNvPr>
          <p:cNvCxnSpPr>
            <a:cxnSpLocks/>
          </p:cNvCxnSpPr>
          <p:nvPr/>
        </p:nvCxnSpPr>
        <p:spPr>
          <a:xfrm flipV="1">
            <a:off x="4427538" y="3716338"/>
            <a:ext cx="1584325" cy="134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96666C5-7932-4C95-B8DD-E8F042F99EBC}"/>
              </a:ext>
            </a:extLst>
          </p:cNvPr>
          <p:cNvCxnSpPr>
            <a:cxnSpLocks/>
          </p:cNvCxnSpPr>
          <p:nvPr/>
        </p:nvCxnSpPr>
        <p:spPr>
          <a:xfrm>
            <a:off x="4427538" y="4076700"/>
            <a:ext cx="1584325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C13CF84B-F57F-4305-958E-FCEE5B0D3214}"/>
              </a:ext>
            </a:extLst>
          </p:cNvPr>
          <p:cNvCxnSpPr>
            <a:cxnSpLocks/>
          </p:cNvCxnSpPr>
          <p:nvPr/>
        </p:nvCxnSpPr>
        <p:spPr>
          <a:xfrm>
            <a:off x="4427538" y="4244975"/>
            <a:ext cx="1584325" cy="13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C47B305B-CCFD-475C-9130-EF92ADB3EA65}"/>
              </a:ext>
            </a:extLst>
          </p:cNvPr>
          <p:cNvCxnSpPr>
            <a:cxnSpLocks/>
          </p:cNvCxnSpPr>
          <p:nvPr/>
        </p:nvCxnSpPr>
        <p:spPr>
          <a:xfrm>
            <a:off x="4437063" y="4391025"/>
            <a:ext cx="1574800" cy="425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00DE5DC1-C05B-4CEC-B90D-97903ACA8D4F}"/>
              </a:ext>
            </a:extLst>
          </p:cNvPr>
          <p:cNvCxnSpPr>
            <a:cxnSpLocks/>
          </p:cNvCxnSpPr>
          <p:nvPr/>
        </p:nvCxnSpPr>
        <p:spPr>
          <a:xfrm>
            <a:off x="4437063" y="4535488"/>
            <a:ext cx="1574800" cy="64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4CFC609A-CF5E-4CED-AA9D-AC70FE6D29E0}"/>
              </a:ext>
            </a:extLst>
          </p:cNvPr>
          <p:cNvCxnSpPr>
            <a:cxnSpLocks/>
          </p:cNvCxnSpPr>
          <p:nvPr/>
        </p:nvCxnSpPr>
        <p:spPr>
          <a:xfrm>
            <a:off x="1547813" y="3500438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36984AD1-020A-4A6B-9363-3F2A4968D194}"/>
              </a:ext>
            </a:extLst>
          </p:cNvPr>
          <p:cNvCxnSpPr>
            <a:cxnSpLocks/>
          </p:cNvCxnSpPr>
          <p:nvPr/>
        </p:nvCxnSpPr>
        <p:spPr>
          <a:xfrm>
            <a:off x="1547813" y="3848100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995D8732-FB9B-437A-B27D-4D6958CF21D2}"/>
              </a:ext>
            </a:extLst>
          </p:cNvPr>
          <p:cNvCxnSpPr>
            <a:cxnSpLocks/>
          </p:cNvCxnSpPr>
          <p:nvPr/>
        </p:nvCxnSpPr>
        <p:spPr>
          <a:xfrm>
            <a:off x="1547813" y="4232275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28" name="TextovéPole 30">
            <a:extLst>
              <a:ext uri="{FF2B5EF4-FFF2-40B4-BE49-F238E27FC236}">
                <a16:creationId xmlns:a16="http://schemas.microsoft.com/office/drawing/2014/main" id="{736CD872-1D2A-4944-8568-56F52E895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050" y="3181350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A0</a:t>
            </a:r>
          </a:p>
        </p:txBody>
      </p:sp>
      <p:sp>
        <p:nvSpPr>
          <p:cNvPr id="8229" name="TextovéPole 31">
            <a:extLst>
              <a:ext uri="{FF2B5EF4-FFF2-40B4-BE49-F238E27FC236}">
                <a16:creationId xmlns:a16="http://schemas.microsoft.com/office/drawing/2014/main" id="{0AA65B8F-EDC1-4556-BB8A-1464C6810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3543300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A1</a:t>
            </a:r>
          </a:p>
        </p:txBody>
      </p:sp>
      <p:sp>
        <p:nvSpPr>
          <p:cNvPr id="8230" name="TextovéPole 32">
            <a:extLst>
              <a:ext uri="{FF2B5EF4-FFF2-40B4-BE49-F238E27FC236}">
                <a16:creationId xmlns:a16="http://schemas.microsoft.com/office/drawing/2014/main" id="{7A45E600-6B8B-4BAC-8B08-DEE3F8793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3921125"/>
            <a:ext cx="50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A2</a:t>
            </a:r>
          </a:p>
        </p:txBody>
      </p:sp>
      <p:sp>
        <p:nvSpPr>
          <p:cNvPr id="8231" name="TextovéPole 33">
            <a:extLst>
              <a:ext uri="{FF2B5EF4-FFF2-40B4-BE49-F238E27FC236}">
                <a16:creationId xmlns:a16="http://schemas.microsoft.com/office/drawing/2014/main" id="{955CC21B-64F8-4C68-9BDA-889BC3F7F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165475"/>
            <a:ext cx="503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8232" name="TextovéPole 34">
            <a:extLst>
              <a:ext uri="{FF2B5EF4-FFF2-40B4-BE49-F238E27FC236}">
                <a16:creationId xmlns:a16="http://schemas.microsoft.com/office/drawing/2014/main" id="{ABAE49F4-3394-4FF1-B47C-B4D0CDDB0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5163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8233" name="TextovéPole 35">
            <a:extLst>
              <a:ext uri="{FF2B5EF4-FFF2-40B4-BE49-F238E27FC236}">
                <a16:creationId xmlns:a16="http://schemas.microsoft.com/office/drawing/2014/main" id="{4CEBB8E5-1DE5-4045-A1A4-8898A77A7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89413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8234" name="TextovéPole 36">
            <a:extLst>
              <a:ext uri="{FF2B5EF4-FFF2-40B4-BE49-F238E27FC236}">
                <a16:creationId xmlns:a16="http://schemas.microsoft.com/office/drawing/2014/main" id="{CE8DDC7A-3372-43C9-9239-99E24EBD4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3230563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8235" name="TextovéPole 39">
            <a:extLst>
              <a:ext uri="{FF2B5EF4-FFF2-40B4-BE49-F238E27FC236}">
                <a16:creationId xmlns:a16="http://schemas.microsoft.com/office/drawing/2014/main" id="{6F91D135-E95C-4AB5-87FD-AD6D5BF33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2659063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8236" name="TextovéPole 40">
            <a:extLst>
              <a:ext uri="{FF2B5EF4-FFF2-40B4-BE49-F238E27FC236}">
                <a16:creationId xmlns:a16="http://schemas.microsoft.com/office/drawing/2014/main" id="{7B004A6F-56CF-4C72-8473-FA973408E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2924175"/>
            <a:ext cx="503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8237" name="TextovéPole 41">
            <a:extLst>
              <a:ext uri="{FF2B5EF4-FFF2-40B4-BE49-F238E27FC236}">
                <a16:creationId xmlns:a16="http://schemas.microsoft.com/office/drawing/2014/main" id="{2862173C-3F91-46DA-97EA-EEEA6CB0A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582988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8238" name="TextovéPole 42">
            <a:extLst>
              <a:ext uri="{FF2B5EF4-FFF2-40B4-BE49-F238E27FC236}">
                <a16:creationId xmlns:a16="http://schemas.microsoft.com/office/drawing/2014/main" id="{7C64A430-3F13-4BDE-B2EB-7452B5DD3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8846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8239" name="TextovéPole 43">
            <a:extLst>
              <a:ext uri="{FF2B5EF4-FFF2-40B4-BE49-F238E27FC236}">
                <a16:creationId xmlns:a16="http://schemas.microsoft.com/office/drawing/2014/main" id="{F02E29BC-5D98-48E3-A91A-96EA7552A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4144963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8240" name="TextovéPole 44">
            <a:extLst>
              <a:ext uri="{FF2B5EF4-FFF2-40B4-BE49-F238E27FC236}">
                <a16:creationId xmlns:a16="http://schemas.microsoft.com/office/drawing/2014/main" id="{B816B618-EC8F-4AD9-BF18-3D3E658CC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288" y="4479925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8241" name="TextovéPole 45">
            <a:extLst>
              <a:ext uri="{FF2B5EF4-FFF2-40B4-BE49-F238E27FC236}">
                <a16:creationId xmlns:a16="http://schemas.microsoft.com/office/drawing/2014/main" id="{764CC2D9-2AB8-481C-920B-43B0D979F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4816475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8242" name="TextovéPole 46">
            <a:extLst>
              <a:ext uri="{FF2B5EF4-FFF2-40B4-BE49-F238E27FC236}">
                <a16:creationId xmlns:a16="http://schemas.microsoft.com/office/drawing/2014/main" id="{CD5527A4-8640-4D9A-9FB5-2635F3F87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2414588"/>
            <a:ext cx="2376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Je vybrána adresa 7 (7=111b)</a:t>
            </a:r>
          </a:p>
        </p:txBody>
      </p:sp>
      <p:sp>
        <p:nvSpPr>
          <p:cNvPr id="8243" name="TextovéPole 47">
            <a:extLst>
              <a:ext uri="{FF2B5EF4-FFF2-40B4-BE49-F238E27FC236}">
                <a16:creationId xmlns:a16="http://schemas.microsoft.com/office/drawing/2014/main" id="{AFACFBFC-6C87-4CBC-A26F-ACB3D4CB8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5521325"/>
            <a:ext cx="32083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z="1400"/>
              <a:t>Na všech výstupech dekodéru jsou nuly, kromě signálu, který vede do paměťové buňky s adresou 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568A57-946B-46C4-894E-BE9E87A23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Sběrnice – další pojmy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0CCD511-9EA8-4D40-9B3B-9E459C9942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cs-CZ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cs-CZ" sz="1800" b="1" i="0" u="none" strike="noStrike" baseline="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Multimastering</a:t>
            </a:r>
            <a:r>
              <a:rPr lang="cs-CZ" sz="1800" b="1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cs-CZ" sz="1800" dirty="0">
                <a:solidFill>
                  <a:srgbClr val="000000"/>
                </a:solidFill>
                <a:latin typeface="Trebuchet MS" panose="020B0603020202020204" pitchFamily="34" charset="0"/>
              </a:rPr>
              <a:t> - </a:t>
            </a:r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provoz sběrnice může řídit některá z rozšiřujících karet. </a:t>
            </a:r>
            <a:r>
              <a:rPr lang="cs-CZ" sz="1800" b="0" i="0" u="none" strike="noStrike" baseline="0" dirty="0" err="1">
                <a:solidFill>
                  <a:srgbClr val="000000"/>
                </a:solidFill>
                <a:latin typeface="Trebuchet MS" panose="020B0603020202020204" pitchFamily="34" charset="0"/>
              </a:rPr>
              <a:t>Multimaster</a:t>
            </a:r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cs-CZ" sz="1800" dirty="0">
                <a:solidFill>
                  <a:srgbClr val="000000"/>
                </a:solidFill>
                <a:latin typeface="Trebuchet MS" panose="020B0603020202020204" pitchFamily="34" charset="0"/>
              </a:rPr>
              <a:t>umožňuje, aby </a:t>
            </a:r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si mezi sebou vyměňovala data dvě periferie</a:t>
            </a:r>
          </a:p>
          <a:p>
            <a:pPr marL="0" indent="0">
              <a:buNone/>
            </a:pPr>
            <a:endParaRPr lang="cs-CZ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r>
              <a:rPr lang="cs-CZ" sz="1800" b="1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Lokální sběrnice</a:t>
            </a:r>
            <a:r>
              <a:rPr lang="cs-CZ" sz="1800" dirty="0">
                <a:solidFill>
                  <a:srgbClr val="000000"/>
                </a:solidFill>
                <a:latin typeface="Trebuchet MS" panose="020B0603020202020204" pitchFamily="34" charset="0"/>
              </a:rPr>
              <a:t> - </a:t>
            </a:r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je připojena přímo na mikroprocesor, je jím řízena a propojuje mikroprocesor s obvody na základní desce</a:t>
            </a:r>
          </a:p>
          <a:p>
            <a:pPr marL="0" indent="0">
              <a:buNone/>
            </a:pPr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</a:p>
          <a:p>
            <a:r>
              <a:rPr lang="cs-CZ" sz="1800" b="1" i="0" u="none" strike="noStrike" baseline="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Burst</a:t>
            </a:r>
            <a:r>
              <a:rPr lang="cs-CZ" sz="1800" b="1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 režim</a:t>
            </a:r>
            <a:r>
              <a:rPr lang="cs-CZ" sz="1800" dirty="0">
                <a:solidFill>
                  <a:srgbClr val="000000"/>
                </a:solidFill>
                <a:latin typeface="Trebuchet MS" panose="020B0603020202020204" pitchFamily="34" charset="0"/>
              </a:rPr>
              <a:t> - </a:t>
            </a:r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přenáší se po sobě více následujících dat najednou (ve větší skupině), bez adresy u každého datového bloku. Původně se totiž data přenášela v krátkých blocích. Každý blok dat předcházela adresa určení. </a:t>
            </a:r>
            <a:r>
              <a:rPr lang="cs-CZ" sz="1800" b="0" i="0" u="none" strike="noStrike" baseline="0" dirty="0" err="1">
                <a:solidFill>
                  <a:srgbClr val="000000"/>
                </a:solidFill>
                <a:latin typeface="Trebuchet MS" panose="020B0603020202020204" pitchFamily="34" charset="0"/>
              </a:rPr>
              <a:t>Burst</a:t>
            </a:r>
            <a:r>
              <a:rPr lang="cs-CZ" sz="1800" b="0" i="0" u="none" strike="noStrike" baseline="0" dirty="0">
                <a:solidFill>
                  <a:srgbClr val="000000"/>
                </a:solidFill>
                <a:latin typeface="Trebuchet MS" panose="020B0603020202020204" pitchFamily="34" charset="0"/>
              </a:rPr>
              <a:t> režim sdruží data směřující na stejnou adresu a přenese je najednou - tím se přenos dat zrychlí </a:t>
            </a:r>
          </a:p>
          <a:p>
            <a:endParaRPr lang="cs-CZ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endParaRPr lang="cs-CZ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cs-CZ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adpis 1">
            <a:extLst>
              <a:ext uri="{FF2B5EF4-FFF2-40B4-BE49-F238E27FC236}">
                <a16:creationId xmlns:a16="http://schemas.microsoft.com/office/drawing/2014/main" id="{D0E769EE-F190-4813-A2B1-4E549294C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Adresový dekodér</a:t>
            </a:r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3CCB73E8-AD51-4B51-A2E1-A935C38C68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11863" y="2420938"/>
          <a:ext cx="658812" cy="296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7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6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5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4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3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2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39" name="TextovéPole 6">
            <a:extLst>
              <a:ext uri="{FF2B5EF4-FFF2-40B4-BE49-F238E27FC236}">
                <a16:creationId xmlns:a16="http://schemas.microsoft.com/office/drawing/2014/main" id="{249A8716-EA56-4D24-9B42-8AAF8525E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1803400"/>
            <a:ext cx="2592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Paměť s kapacitou 8B</a:t>
            </a:r>
          </a:p>
        </p:txBody>
      </p:sp>
      <p:sp>
        <p:nvSpPr>
          <p:cNvPr id="9240" name="TextovéPole 7">
            <a:extLst>
              <a:ext uri="{FF2B5EF4-FFF2-40B4-BE49-F238E27FC236}">
                <a16:creationId xmlns:a16="http://schemas.microsoft.com/office/drawing/2014/main" id="{6184864E-CE6D-42E1-AA09-EB0D37F06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165475"/>
            <a:ext cx="2016125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  <a:p>
            <a:endParaRPr lang="cs-CZ" altLang="cs-CZ"/>
          </a:p>
          <a:p>
            <a:pPr algn="ctr"/>
            <a:r>
              <a:rPr lang="cs-CZ" altLang="cs-CZ"/>
              <a:t>DEKODÉR</a:t>
            </a:r>
          </a:p>
          <a:p>
            <a:pPr algn="ctr"/>
            <a:endParaRPr lang="cs-CZ" altLang="cs-CZ"/>
          </a:p>
          <a:p>
            <a:endParaRPr lang="cs-CZ" altLang="cs-CZ"/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34C14543-D2D9-49C5-8B4A-0567FEC9116F}"/>
              </a:ext>
            </a:extLst>
          </p:cNvPr>
          <p:cNvCxnSpPr/>
          <p:nvPr/>
        </p:nvCxnSpPr>
        <p:spPr>
          <a:xfrm flipV="1">
            <a:off x="4427538" y="2636838"/>
            <a:ext cx="1584325" cy="792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B8A97F40-E384-4810-8363-4EC67A668971}"/>
              </a:ext>
            </a:extLst>
          </p:cNvPr>
          <p:cNvCxnSpPr>
            <a:cxnSpLocks/>
          </p:cNvCxnSpPr>
          <p:nvPr/>
        </p:nvCxnSpPr>
        <p:spPr>
          <a:xfrm flipV="1">
            <a:off x="4427538" y="2924175"/>
            <a:ext cx="1584325" cy="638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ECB513C0-0D9C-4507-AE7A-374E85B0A81C}"/>
              </a:ext>
            </a:extLst>
          </p:cNvPr>
          <p:cNvCxnSpPr>
            <a:cxnSpLocks/>
          </p:cNvCxnSpPr>
          <p:nvPr/>
        </p:nvCxnSpPr>
        <p:spPr>
          <a:xfrm flipV="1">
            <a:off x="4427538" y="3284538"/>
            <a:ext cx="1584325" cy="431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910D82F8-9350-417F-A0A7-843EF48B74DD}"/>
              </a:ext>
            </a:extLst>
          </p:cNvPr>
          <p:cNvCxnSpPr>
            <a:cxnSpLocks/>
          </p:cNvCxnSpPr>
          <p:nvPr/>
        </p:nvCxnSpPr>
        <p:spPr>
          <a:xfrm flipV="1">
            <a:off x="4427538" y="3716338"/>
            <a:ext cx="1584325" cy="134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B1E81CF-1B13-4B35-9CC3-BA12B6988CE4}"/>
              </a:ext>
            </a:extLst>
          </p:cNvPr>
          <p:cNvCxnSpPr>
            <a:cxnSpLocks/>
          </p:cNvCxnSpPr>
          <p:nvPr/>
        </p:nvCxnSpPr>
        <p:spPr>
          <a:xfrm>
            <a:off x="4427538" y="4076700"/>
            <a:ext cx="1584325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1DF29C23-DFD2-4795-953A-718C79A1DBBE}"/>
              </a:ext>
            </a:extLst>
          </p:cNvPr>
          <p:cNvCxnSpPr>
            <a:cxnSpLocks/>
          </p:cNvCxnSpPr>
          <p:nvPr/>
        </p:nvCxnSpPr>
        <p:spPr>
          <a:xfrm>
            <a:off x="4427538" y="4244975"/>
            <a:ext cx="1584325" cy="13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99E5F986-DDF9-47F1-BAA4-2C61889FC49F}"/>
              </a:ext>
            </a:extLst>
          </p:cNvPr>
          <p:cNvCxnSpPr>
            <a:cxnSpLocks/>
          </p:cNvCxnSpPr>
          <p:nvPr/>
        </p:nvCxnSpPr>
        <p:spPr>
          <a:xfrm>
            <a:off x="4437063" y="4391025"/>
            <a:ext cx="1574800" cy="425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20E3151-3178-4437-A58B-1B5EAFBE2631}"/>
              </a:ext>
            </a:extLst>
          </p:cNvPr>
          <p:cNvCxnSpPr>
            <a:cxnSpLocks/>
          </p:cNvCxnSpPr>
          <p:nvPr/>
        </p:nvCxnSpPr>
        <p:spPr>
          <a:xfrm>
            <a:off x="4437063" y="4535488"/>
            <a:ext cx="1574800" cy="64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AF13FF8C-0C9E-48BB-AA6D-2B22B5C12207}"/>
              </a:ext>
            </a:extLst>
          </p:cNvPr>
          <p:cNvCxnSpPr>
            <a:cxnSpLocks/>
          </p:cNvCxnSpPr>
          <p:nvPr/>
        </p:nvCxnSpPr>
        <p:spPr>
          <a:xfrm>
            <a:off x="1547813" y="3500438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D147AEF1-DD0A-450A-8103-782E85DC9714}"/>
              </a:ext>
            </a:extLst>
          </p:cNvPr>
          <p:cNvCxnSpPr>
            <a:cxnSpLocks/>
          </p:cNvCxnSpPr>
          <p:nvPr/>
        </p:nvCxnSpPr>
        <p:spPr>
          <a:xfrm>
            <a:off x="1547813" y="3848100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1AE8690D-39FA-4B3D-A86A-588C2656C40D}"/>
              </a:ext>
            </a:extLst>
          </p:cNvPr>
          <p:cNvCxnSpPr>
            <a:cxnSpLocks/>
          </p:cNvCxnSpPr>
          <p:nvPr/>
        </p:nvCxnSpPr>
        <p:spPr>
          <a:xfrm>
            <a:off x="1547813" y="4232275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52" name="TextovéPole 30">
            <a:extLst>
              <a:ext uri="{FF2B5EF4-FFF2-40B4-BE49-F238E27FC236}">
                <a16:creationId xmlns:a16="http://schemas.microsoft.com/office/drawing/2014/main" id="{96345273-5B62-4678-B4EA-7E821D297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050" y="3181350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A0</a:t>
            </a:r>
          </a:p>
        </p:txBody>
      </p:sp>
      <p:sp>
        <p:nvSpPr>
          <p:cNvPr id="9253" name="TextovéPole 31">
            <a:extLst>
              <a:ext uri="{FF2B5EF4-FFF2-40B4-BE49-F238E27FC236}">
                <a16:creationId xmlns:a16="http://schemas.microsoft.com/office/drawing/2014/main" id="{A69FAA98-0003-4267-8B95-60202FCB1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3543300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A1</a:t>
            </a:r>
          </a:p>
        </p:txBody>
      </p:sp>
      <p:sp>
        <p:nvSpPr>
          <p:cNvPr id="9254" name="TextovéPole 32">
            <a:extLst>
              <a:ext uri="{FF2B5EF4-FFF2-40B4-BE49-F238E27FC236}">
                <a16:creationId xmlns:a16="http://schemas.microsoft.com/office/drawing/2014/main" id="{012121F4-6EAC-4108-A906-D7D0336AA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3921125"/>
            <a:ext cx="50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A2</a:t>
            </a:r>
          </a:p>
        </p:txBody>
      </p:sp>
      <p:sp>
        <p:nvSpPr>
          <p:cNvPr id="9255" name="TextovéPole 33">
            <a:extLst>
              <a:ext uri="{FF2B5EF4-FFF2-40B4-BE49-F238E27FC236}">
                <a16:creationId xmlns:a16="http://schemas.microsoft.com/office/drawing/2014/main" id="{2EAA8906-2088-4FBE-B629-A922766F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165475"/>
            <a:ext cx="503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56" name="TextovéPole 34">
            <a:extLst>
              <a:ext uri="{FF2B5EF4-FFF2-40B4-BE49-F238E27FC236}">
                <a16:creationId xmlns:a16="http://schemas.microsoft.com/office/drawing/2014/main" id="{2E845CAD-ABA2-4741-9E85-D8A926743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5163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57" name="TextovéPole 35">
            <a:extLst>
              <a:ext uri="{FF2B5EF4-FFF2-40B4-BE49-F238E27FC236}">
                <a16:creationId xmlns:a16="http://schemas.microsoft.com/office/drawing/2014/main" id="{154B05A2-49EF-4250-A855-F0E886595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89413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58" name="TextovéPole 36">
            <a:extLst>
              <a:ext uri="{FF2B5EF4-FFF2-40B4-BE49-F238E27FC236}">
                <a16:creationId xmlns:a16="http://schemas.microsoft.com/office/drawing/2014/main" id="{9DF87C05-2379-4786-BA16-866035CB0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3230563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59" name="TextovéPole 39">
            <a:extLst>
              <a:ext uri="{FF2B5EF4-FFF2-40B4-BE49-F238E27FC236}">
                <a16:creationId xmlns:a16="http://schemas.microsoft.com/office/drawing/2014/main" id="{9D56F219-DFF1-40A2-8489-EDB90E999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9400" y="2647950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60" name="TextovéPole 40">
            <a:extLst>
              <a:ext uri="{FF2B5EF4-FFF2-40B4-BE49-F238E27FC236}">
                <a16:creationId xmlns:a16="http://schemas.microsoft.com/office/drawing/2014/main" id="{C844F5B5-4E92-4A49-BF2A-F5496FCE4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9400" y="294163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61" name="TextovéPole 41">
            <a:extLst>
              <a:ext uri="{FF2B5EF4-FFF2-40B4-BE49-F238E27FC236}">
                <a16:creationId xmlns:a16="http://schemas.microsoft.com/office/drawing/2014/main" id="{96CB4605-724D-4278-ACE7-A9417612E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582988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62" name="TextovéPole 42">
            <a:extLst>
              <a:ext uri="{FF2B5EF4-FFF2-40B4-BE49-F238E27FC236}">
                <a16:creationId xmlns:a16="http://schemas.microsoft.com/office/drawing/2014/main" id="{E99DE817-1AC2-42E0-9C27-06E4AE093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8846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63" name="TextovéPole 43">
            <a:extLst>
              <a:ext uri="{FF2B5EF4-FFF2-40B4-BE49-F238E27FC236}">
                <a16:creationId xmlns:a16="http://schemas.microsoft.com/office/drawing/2014/main" id="{6994B9C9-5560-4C27-87D4-747B4C30E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4144963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64" name="TextovéPole 44">
            <a:extLst>
              <a:ext uri="{FF2B5EF4-FFF2-40B4-BE49-F238E27FC236}">
                <a16:creationId xmlns:a16="http://schemas.microsoft.com/office/drawing/2014/main" id="{94C592A9-5C7C-457E-AFD9-9249F8CE3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288" y="4479925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9265" name="TextovéPole 45">
            <a:extLst>
              <a:ext uri="{FF2B5EF4-FFF2-40B4-BE49-F238E27FC236}">
                <a16:creationId xmlns:a16="http://schemas.microsoft.com/office/drawing/2014/main" id="{212E34CA-3E0D-436C-BC37-23F0B1CD9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4816475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9266" name="TextovéPole 46">
            <a:extLst>
              <a:ext uri="{FF2B5EF4-FFF2-40B4-BE49-F238E27FC236}">
                <a16:creationId xmlns:a16="http://schemas.microsoft.com/office/drawing/2014/main" id="{611F0242-DF7D-4C4C-80F3-517893446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2414588"/>
            <a:ext cx="237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Je vybrána adresa 0</a:t>
            </a:r>
          </a:p>
        </p:txBody>
      </p:sp>
      <p:sp>
        <p:nvSpPr>
          <p:cNvPr id="9267" name="TextovéPole 47">
            <a:extLst>
              <a:ext uri="{FF2B5EF4-FFF2-40B4-BE49-F238E27FC236}">
                <a16:creationId xmlns:a16="http://schemas.microsoft.com/office/drawing/2014/main" id="{29E33CFB-F573-4443-A222-5B80795FB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5521325"/>
            <a:ext cx="32083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z="1400"/>
              <a:t>Na všech výstupech dekodéru jsou nuly, kromě signálu, který vede do paměťové buňky s adresou 0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Nadpis 1">
            <a:extLst>
              <a:ext uri="{FF2B5EF4-FFF2-40B4-BE49-F238E27FC236}">
                <a16:creationId xmlns:a16="http://schemas.microsoft.com/office/drawing/2014/main" id="{8E4022EE-7A9A-4C5D-B57F-B7CDB03880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Adresový dekodér</a:t>
            </a:r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EBE2231B-1530-4154-9F6F-AA69F0F7E0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11863" y="2420938"/>
          <a:ext cx="658812" cy="2967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7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6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5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4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3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2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1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0</a:t>
                      </a:r>
                    </a:p>
                  </a:txBody>
                  <a:tcPr marL="91495" marR="91495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263" name="TextovéPole 6">
            <a:extLst>
              <a:ext uri="{FF2B5EF4-FFF2-40B4-BE49-F238E27FC236}">
                <a16:creationId xmlns:a16="http://schemas.microsoft.com/office/drawing/2014/main" id="{D36BE21D-F29C-4E67-B844-9926A2CC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1803400"/>
            <a:ext cx="2592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Paměť s kapacitou 8B</a:t>
            </a:r>
          </a:p>
        </p:txBody>
      </p:sp>
      <p:sp>
        <p:nvSpPr>
          <p:cNvPr id="10264" name="TextovéPole 7">
            <a:extLst>
              <a:ext uri="{FF2B5EF4-FFF2-40B4-BE49-F238E27FC236}">
                <a16:creationId xmlns:a16="http://schemas.microsoft.com/office/drawing/2014/main" id="{93AF82BA-6983-4328-AB33-4CC6EFC52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165475"/>
            <a:ext cx="2016125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  <a:p>
            <a:endParaRPr lang="cs-CZ" altLang="cs-CZ"/>
          </a:p>
          <a:p>
            <a:pPr algn="ctr"/>
            <a:r>
              <a:rPr lang="cs-CZ" altLang="cs-CZ"/>
              <a:t>DEKODÉR</a:t>
            </a:r>
          </a:p>
          <a:p>
            <a:pPr algn="ctr"/>
            <a:endParaRPr lang="cs-CZ" altLang="cs-CZ"/>
          </a:p>
          <a:p>
            <a:endParaRPr lang="cs-CZ" altLang="cs-CZ"/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2F7F52CE-4CCA-455A-9823-58F4838961C8}"/>
              </a:ext>
            </a:extLst>
          </p:cNvPr>
          <p:cNvCxnSpPr/>
          <p:nvPr/>
        </p:nvCxnSpPr>
        <p:spPr>
          <a:xfrm flipV="1">
            <a:off x="4427538" y="2636838"/>
            <a:ext cx="1584325" cy="792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A8E34371-C479-4168-9250-90688B02D9E0}"/>
              </a:ext>
            </a:extLst>
          </p:cNvPr>
          <p:cNvCxnSpPr>
            <a:cxnSpLocks/>
          </p:cNvCxnSpPr>
          <p:nvPr/>
        </p:nvCxnSpPr>
        <p:spPr>
          <a:xfrm flipV="1">
            <a:off x="4427538" y="2924175"/>
            <a:ext cx="1584325" cy="638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7171D7A1-5D05-4A8A-98F9-BE8915AC852A}"/>
              </a:ext>
            </a:extLst>
          </p:cNvPr>
          <p:cNvCxnSpPr>
            <a:cxnSpLocks/>
          </p:cNvCxnSpPr>
          <p:nvPr/>
        </p:nvCxnSpPr>
        <p:spPr>
          <a:xfrm flipV="1">
            <a:off x="4427538" y="3284538"/>
            <a:ext cx="1584325" cy="431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A47CC5EC-AEAF-4292-8BCD-CC9ECC189366}"/>
              </a:ext>
            </a:extLst>
          </p:cNvPr>
          <p:cNvCxnSpPr>
            <a:cxnSpLocks/>
          </p:cNvCxnSpPr>
          <p:nvPr/>
        </p:nvCxnSpPr>
        <p:spPr>
          <a:xfrm flipV="1">
            <a:off x="4427538" y="3716338"/>
            <a:ext cx="1584325" cy="134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F224C8D6-E7A6-4320-ACD2-8EC5D77F6B59}"/>
              </a:ext>
            </a:extLst>
          </p:cNvPr>
          <p:cNvCxnSpPr>
            <a:cxnSpLocks/>
          </p:cNvCxnSpPr>
          <p:nvPr/>
        </p:nvCxnSpPr>
        <p:spPr>
          <a:xfrm>
            <a:off x="4427538" y="4076700"/>
            <a:ext cx="1584325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35CBDC27-7B30-424C-96FA-B21E5976503B}"/>
              </a:ext>
            </a:extLst>
          </p:cNvPr>
          <p:cNvCxnSpPr>
            <a:cxnSpLocks/>
          </p:cNvCxnSpPr>
          <p:nvPr/>
        </p:nvCxnSpPr>
        <p:spPr>
          <a:xfrm>
            <a:off x="4427538" y="4244975"/>
            <a:ext cx="1584325" cy="134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68133834-6A71-4DDC-BA29-D1E22B9A76AE}"/>
              </a:ext>
            </a:extLst>
          </p:cNvPr>
          <p:cNvCxnSpPr>
            <a:cxnSpLocks/>
          </p:cNvCxnSpPr>
          <p:nvPr/>
        </p:nvCxnSpPr>
        <p:spPr>
          <a:xfrm>
            <a:off x="4437063" y="4391025"/>
            <a:ext cx="1574800" cy="425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C6B498C-9828-446F-A177-4842A389EB46}"/>
              </a:ext>
            </a:extLst>
          </p:cNvPr>
          <p:cNvCxnSpPr>
            <a:cxnSpLocks/>
          </p:cNvCxnSpPr>
          <p:nvPr/>
        </p:nvCxnSpPr>
        <p:spPr>
          <a:xfrm>
            <a:off x="4437063" y="4535488"/>
            <a:ext cx="1574800" cy="64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CD1BEFAE-CFA2-4874-98B7-7AE26CD6D013}"/>
              </a:ext>
            </a:extLst>
          </p:cNvPr>
          <p:cNvCxnSpPr>
            <a:cxnSpLocks/>
          </p:cNvCxnSpPr>
          <p:nvPr/>
        </p:nvCxnSpPr>
        <p:spPr>
          <a:xfrm>
            <a:off x="1547813" y="3500438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560D7711-AAA9-4D5F-A49E-A0BC7EC0C456}"/>
              </a:ext>
            </a:extLst>
          </p:cNvPr>
          <p:cNvCxnSpPr>
            <a:cxnSpLocks/>
          </p:cNvCxnSpPr>
          <p:nvPr/>
        </p:nvCxnSpPr>
        <p:spPr>
          <a:xfrm>
            <a:off x="1547813" y="3848100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E1A53D53-0858-4B73-B9B7-9FEDBF2FB66F}"/>
              </a:ext>
            </a:extLst>
          </p:cNvPr>
          <p:cNvCxnSpPr>
            <a:cxnSpLocks/>
          </p:cNvCxnSpPr>
          <p:nvPr/>
        </p:nvCxnSpPr>
        <p:spPr>
          <a:xfrm>
            <a:off x="1547813" y="4232275"/>
            <a:ext cx="86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6" name="TextovéPole 30">
            <a:extLst>
              <a:ext uri="{FF2B5EF4-FFF2-40B4-BE49-F238E27FC236}">
                <a16:creationId xmlns:a16="http://schemas.microsoft.com/office/drawing/2014/main" id="{751670FE-9C67-4F91-A976-4E2986186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2050" y="3181350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A0</a:t>
            </a:r>
          </a:p>
        </p:txBody>
      </p:sp>
      <p:sp>
        <p:nvSpPr>
          <p:cNvPr id="10277" name="TextovéPole 31">
            <a:extLst>
              <a:ext uri="{FF2B5EF4-FFF2-40B4-BE49-F238E27FC236}">
                <a16:creationId xmlns:a16="http://schemas.microsoft.com/office/drawing/2014/main" id="{736CC28A-2093-47B9-B733-09011333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3543300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A1</a:t>
            </a:r>
          </a:p>
        </p:txBody>
      </p:sp>
      <p:sp>
        <p:nvSpPr>
          <p:cNvPr id="10278" name="TextovéPole 32">
            <a:extLst>
              <a:ext uri="{FF2B5EF4-FFF2-40B4-BE49-F238E27FC236}">
                <a16:creationId xmlns:a16="http://schemas.microsoft.com/office/drawing/2014/main" id="{CC8FD3E7-B0E1-43FB-AD7B-7ABE1DCA2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3921125"/>
            <a:ext cx="50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A2</a:t>
            </a:r>
          </a:p>
        </p:txBody>
      </p:sp>
      <p:sp>
        <p:nvSpPr>
          <p:cNvPr id="10279" name="TextovéPole 33">
            <a:extLst>
              <a:ext uri="{FF2B5EF4-FFF2-40B4-BE49-F238E27FC236}">
                <a16:creationId xmlns:a16="http://schemas.microsoft.com/office/drawing/2014/main" id="{EC8533C0-864B-4090-9B47-459FD8DD9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165475"/>
            <a:ext cx="503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10280" name="TextovéPole 34">
            <a:extLst>
              <a:ext uri="{FF2B5EF4-FFF2-40B4-BE49-F238E27FC236}">
                <a16:creationId xmlns:a16="http://schemas.microsoft.com/office/drawing/2014/main" id="{3B12B6A5-5C81-4689-9AE6-D549D49D5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5163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10281" name="TextovéPole 35">
            <a:extLst>
              <a:ext uri="{FF2B5EF4-FFF2-40B4-BE49-F238E27FC236}">
                <a16:creationId xmlns:a16="http://schemas.microsoft.com/office/drawing/2014/main" id="{D4A05BDE-8847-4185-B983-5C754F807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389413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10282" name="TextovéPole 36">
            <a:extLst>
              <a:ext uri="{FF2B5EF4-FFF2-40B4-BE49-F238E27FC236}">
                <a16:creationId xmlns:a16="http://schemas.microsoft.com/office/drawing/2014/main" id="{52DA5CDE-0814-48F9-BA44-45879D1F3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3230563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10283" name="TextovéPole 39">
            <a:extLst>
              <a:ext uri="{FF2B5EF4-FFF2-40B4-BE49-F238E27FC236}">
                <a16:creationId xmlns:a16="http://schemas.microsoft.com/office/drawing/2014/main" id="{18136AE8-DE2F-4581-9E95-0B68C409C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9400" y="2676525"/>
            <a:ext cx="50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10284" name="TextovéPole 40">
            <a:extLst>
              <a:ext uri="{FF2B5EF4-FFF2-40B4-BE49-F238E27FC236}">
                <a16:creationId xmlns:a16="http://schemas.microsoft.com/office/drawing/2014/main" id="{03123823-A7BC-43C3-BEE7-CD4F85457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9400" y="2933700"/>
            <a:ext cx="50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10285" name="TextovéPole 41">
            <a:extLst>
              <a:ext uri="{FF2B5EF4-FFF2-40B4-BE49-F238E27FC236}">
                <a16:creationId xmlns:a16="http://schemas.microsoft.com/office/drawing/2014/main" id="{00449175-45F4-4978-82AB-2E6B10F73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582988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10286" name="TextovéPole 42">
            <a:extLst>
              <a:ext uri="{FF2B5EF4-FFF2-40B4-BE49-F238E27FC236}">
                <a16:creationId xmlns:a16="http://schemas.microsoft.com/office/drawing/2014/main" id="{7D5D67D5-6DD5-4B76-A8A2-81735F6CF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3884613"/>
            <a:ext cx="503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10287" name="TextovéPole 43">
            <a:extLst>
              <a:ext uri="{FF2B5EF4-FFF2-40B4-BE49-F238E27FC236}">
                <a16:creationId xmlns:a16="http://schemas.microsoft.com/office/drawing/2014/main" id="{7CF62CB1-4E0B-4C6B-9C43-69C8461F5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4144963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10288" name="TextovéPole 44">
            <a:extLst>
              <a:ext uri="{FF2B5EF4-FFF2-40B4-BE49-F238E27FC236}">
                <a16:creationId xmlns:a16="http://schemas.microsoft.com/office/drawing/2014/main" id="{90C1499F-0FBC-4AB6-A3C8-AE2F2C6CE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288" y="4479925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1</a:t>
            </a:r>
          </a:p>
        </p:txBody>
      </p:sp>
      <p:sp>
        <p:nvSpPr>
          <p:cNvPr id="10289" name="TextovéPole 45">
            <a:extLst>
              <a:ext uri="{FF2B5EF4-FFF2-40B4-BE49-F238E27FC236}">
                <a16:creationId xmlns:a16="http://schemas.microsoft.com/office/drawing/2014/main" id="{E9115488-7C74-4823-9DEB-1C9AB53C9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4816475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0</a:t>
            </a:r>
          </a:p>
        </p:txBody>
      </p:sp>
      <p:sp>
        <p:nvSpPr>
          <p:cNvPr id="10290" name="TextovéPole 46">
            <a:extLst>
              <a:ext uri="{FF2B5EF4-FFF2-40B4-BE49-F238E27FC236}">
                <a16:creationId xmlns:a16="http://schemas.microsoft.com/office/drawing/2014/main" id="{A96E4ECA-01D0-45D3-B7B6-E089FC2C9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2414588"/>
            <a:ext cx="237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/>
              <a:t>Je vybrána adresa 1</a:t>
            </a:r>
          </a:p>
        </p:txBody>
      </p:sp>
      <p:sp>
        <p:nvSpPr>
          <p:cNvPr id="10291" name="TextovéPole 47">
            <a:extLst>
              <a:ext uri="{FF2B5EF4-FFF2-40B4-BE49-F238E27FC236}">
                <a16:creationId xmlns:a16="http://schemas.microsoft.com/office/drawing/2014/main" id="{C8B6B9EF-72CA-49AF-9632-AB593EE36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5521325"/>
            <a:ext cx="320833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z="1400"/>
              <a:t>Na všech výstupech dekodéru jsou nuly, kromě signálu, který vede do paměťové buňky s adresou 1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497D997F-A320-4CAF-B06B-0C45E1A164F3}"/>
              </a:ext>
            </a:extLst>
          </p:cNvPr>
          <p:cNvSpPr txBox="1"/>
          <p:nvPr/>
        </p:nvSpPr>
        <p:spPr>
          <a:xfrm>
            <a:off x="938213" y="4489450"/>
            <a:ext cx="1398587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cs-CZ" dirty="0"/>
              <a:t>Binární kód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9AE96738-1185-4AB1-9287-9B095781197E}"/>
              </a:ext>
            </a:extLst>
          </p:cNvPr>
          <p:cNvSpPr txBox="1"/>
          <p:nvPr/>
        </p:nvSpPr>
        <p:spPr>
          <a:xfrm>
            <a:off x="4283075" y="2316163"/>
            <a:ext cx="1400175" cy="369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cs-CZ" dirty="0"/>
              <a:t>Kód 1zN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Nadpis 1">
            <a:extLst>
              <a:ext uri="{FF2B5EF4-FFF2-40B4-BE49-F238E27FC236}">
                <a16:creationId xmlns:a16="http://schemas.microsoft.com/office/drawing/2014/main" id="{38DC296C-2ED0-476D-ACAC-BDD3C0D7B2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Dekodér</a:t>
            </a:r>
          </a:p>
        </p:txBody>
      </p:sp>
      <p:sp>
        <p:nvSpPr>
          <p:cNvPr id="6147" name="Zástupný obsah 2">
            <a:extLst>
              <a:ext uri="{FF2B5EF4-FFF2-40B4-BE49-F238E27FC236}">
                <a16:creationId xmlns:a16="http://schemas.microsoft.com/office/drawing/2014/main" id="{7661A30C-5B2F-4C66-91BF-03B3AA689C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z="1800" dirty="0"/>
              <a:t>Čím má paměť </a:t>
            </a:r>
            <a:r>
              <a:rPr lang="cs-CZ" altLang="cs-CZ" sz="1800" b="1" dirty="0"/>
              <a:t>větší kapacitu</a:t>
            </a:r>
            <a:r>
              <a:rPr lang="cs-CZ" altLang="cs-CZ" sz="1800" dirty="0"/>
              <a:t>, tím je její adresový dekodér </a:t>
            </a:r>
            <a:r>
              <a:rPr lang="cs-CZ" altLang="cs-CZ" sz="1800" b="1" dirty="0"/>
              <a:t>složitější</a:t>
            </a:r>
          </a:p>
          <a:p>
            <a:r>
              <a:rPr lang="cs-CZ" altLang="cs-CZ" sz="1800" dirty="0"/>
              <a:t>Například v paměti s kapacitou 1 MB musí mít dekodér 20 vstupů (A0..A19) a 1048576 výstupů</a:t>
            </a:r>
          </a:p>
          <a:p>
            <a:r>
              <a:rPr lang="cs-CZ" altLang="cs-CZ" sz="1800" dirty="0"/>
              <a:t>Pokud by na vstupu takového dekodéru byla kombinace 10110111110000010000, objeví na výstupu jednička na vývodu číslo 752656‬ a na všech ostatních výstupech bude nula</a:t>
            </a:r>
          </a:p>
          <a:p>
            <a:endParaRPr lang="cs-CZ" altLang="cs-CZ" sz="1800" dirty="0"/>
          </a:p>
          <a:p>
            <a:r>
              <a:rPr lang="cs-CZ" altLang="cs-CZ" sz="1800" dirty="0"/>
              <a:t>Paměťový chip s kapacitou 1 GB by již musel mít </a:t>
            </a:r>
            <a:r>
              <a:rPr lang="cs-CZ" altLang="cs-CZ" sz="1800" b="1" dirty="0"/>
              <a:t>extrémně složitý dekodér </a:t>
            </a:r>
            <a:r>
              <a:rPr lang="cs-CZ" altLang="cs-CZ" sz="1800" dirty="0"/>
              <a:t>s 30 adresačními vstupy a 1073741824 výstupy – to by bylo nerealizovatelné</a:t>
            </a:r>
          </a:p>
          <a:p>
            <a:r>
              <a:rPr lang="cs-CZ" altLang="cs-CZ" sz="1800" dirty="0"/>
              <a:t>Proto u paměti s větší kapacitou dochází k rozložení dat do </a:t>
            </a:r>
            <a:r>
              <a:rPr lang="cs-CZ" altLang="cs-CZ" sz="1800" b="1" dirty="0"/>
              <a:t>„řádků a sloupců“</a:t>
            </a:r>
            <a:r>
              <a:rPr lang="cs-CZ" altLang="cs-CZ" sz="1800" dirty="0"/>
              <a:t> a použití dvou jednodušších dekodérů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CFD6292-AFC8-4089-9700-2EF57ABEB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500" dirty="0"/>
              <a:t>Dekódování adresy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3EA3FAD1-B347-4AEA-A536-42AF94A73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2"/>
            <a:ext cx="8229600" cy="4878089"/>
          </a:xfrm>
        </p:spPr>
        <p:txBody>
          <a:bodyPr/>
          <a:lstStyle/>
          <a:p>
            <a:pPr eaLnBrk="1" hangingPunct="1"/>
            <a:r>
              <a:rPr lang="cs-CZ" altLang="cs-CZ" sz="1600" dirty="0"/>
              <a:t>Kapacita moderních velkých pamětí je příliš veliká na to, aby v nich mohl být jeden jediný adresový dekodér</a:t>
            </a:r>
          </a:p>
          <a:p>
            <a:pPr eaLnBrk="1" hangingPunct="1"/>
            <a:r>
              <a:rPr lang="cs-CZ" altLang="cs-CZ" sz="1600" dirty="0"/>
              <a:t>Například paměť s kapacitou 4 GB by musela mít dekodér na jehož vstupu by bylo 32 signálů A0-A31, ale na jeho výstupu by bylo 2</a:t>
            </a:r>
            <a:r>
              <a:rPr lang="cs-CZ" altLang="cs-CZ" sz="1600" baseline="30000" dirty="0"/>
              <a:t>32</a:t>
            </a:r>
            <a:r>
              <a:rPr lang="cs-CZ" altLang="cs-CZ" sz="1600" dirty="0"/>
              <a:t> (tj. 4 294 967 296 ) signálů, kterými by byl vybrán jeden konkrétní řádek paměti obsahující požadovaný bajt (8 bitů) </a:t>
            </a:r>
          </a:p>
          <a:p>
            <a:pPr eaLnBrk="1" hangingPunct="1"/>
            <a:r>
              <a:rPr lang="cs-CZ" altLang="cs-CZ" sz="1600" dirty="0"/>
              <a:t>Moderní paměť je organizována podle adres do řádků a sloupců – používá dekodér pro sloupce a dekodér pro řádky</a:t>
            </a:r>
          </a:p>
          <a:p>
            <a:pPr eaLnBrk="1" hangingPunct="1"/>
            <a:r>
              <a:rPr lang="cs-CZ" altLang="cs-CZ" sz="1600" dirty="0"/>
              <a:t>Je jednodušší mít v paměti dva 16-bitové dekodéry (s 65536 výstupy) než jeden </a:t>
            </a:r>
            <a:r>
              <a:rPr lang="cs-CZ" altLang="cs-CZ" sz="1600" dirty="0" err="1"/>
              <a:t>supersložitý</a:t>
            </a:r>
            <a:r>
              <a:rPr lang="cs-CZ" altLang="cs-CZ" sz="1600" dirty="0"/>
              <a:t> 32-bitový (s 4 294 967 296 výstupy)</a:t>
            </a:r>
          </a:p>
          <a:p>
            <a:pPr eaLnBrk="1" hangingPunct="1"/>
            <a:r>
              <a:rPr lang="cs-CZ" altLang="cs-CZ" sz="1600" b="1" dirty="0"/>
              <a:t>Horní bity adresy vybírají řádek</a:t>
            </a:r>
            <a:r>
              <a:rPr lang="cs-CZ" altLang="cs-CZ" sz="1600" dirty="0"/>
              <a:t>, na kterém v paměti nalezneme požadovaná data</a:t>
            </a:r>
          </a:p>
          <a:p>
            <a:pPr eaLnBrk="1" hangingPunct="1"/>
            <a:r>
              <a:rPr lang="cs-CZ" altLang="cs-CZ" sz="1600" b="1" dirty="0"/>
              <a:t>Spodní bity adresy, pak vybírají sloupec </a:t>
            </a:r>
            <a:r>
              <a:rPr lang="cs-CZ" altLang="cs-CZ" sz="1600" dirty="0"/>
              <a:t>(tzn. kde na daném řádku) data nalezneme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endParaRPr lang="cs-CZ" altLang="cs-CZ" sz="1300" dirty="0"/>
          </a:p>
          <a:p>
            <a:pPr eaLnBrk="1" hangingPunct="1">
              <a:lnSpc>
                <a:spcPct val="80000"/>
              </a:lnSpc>
            </a:pPr>
            <a:endParaRPr lang="cs-CZ" altLang="cs-CZ" sz="13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6BD3DC-E029-4829-9300-89E84DBB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Dekódování adresy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7ABB548-D9B6-4D78-8B59-A96F04F70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64" y="1404265"/>
            <a:ext cx="8229600" cy="44116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Příklad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Výběr adresy 1234A72D h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Horních 16 bitů použijeme k výběru řádku – vybere se řádek číslo 1234 h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Spodních 16 bitů použijeme k výběru sloupce – vybere se sloupec číslo A7D2 h</a:t>
            </a:r>
          </a:p>
          <a:p>
            <a:endParaRPr lang="cs-CZ" sz="1600" dirty="0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102C8AC0-6ABF-4BBF-97E5-F807D7ABD8FC}"/>
              </a:ext>
            </a:extLst>
          </p:cNvPr>
          <p:cNvSpPr/>
          <p:nvPr/>
        </p:nvSpPr>
        <p:spPr>
          <a:xfrm>
            <a:off x="3078769" y="3892406"/>
            <a:ext cx="2520280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Pravá složená závorka 4">
            <a:extLst>
              <a:ext uri="{FF2B5EF4-FFF2-40B4-BE49-F238E27FC236}">
                <a16:creationId xmlns:a16="http://schemas.microsoft.com/office/drawing/2014/main" id="{57B01479-547E-4A2B-92CD-7CAE1A388731}"/>
              </a:ext>
            </a:extLst>
          </p:cNvPr>
          <p:cNvSpPr/>
          <p:nvPr/>
        </p:nvSpPr>
        <p:spPr>
          <a:xfrm>
            <a:off x="5587153" y="3892406"/>
            <a:ext cx="413111" cy="23042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4D8FF8E-691F-4823-8EBA-C629F4FBE3F5}"/>
              </a:ext>
            </a:extLst>
          </p:cNvPr>
          <p:cNvSpPr txBox="1"/>
          <p:nvPr/>
        </p:nvSpPr>
        <p:spPr>
          <a:xfrm>
            <a:off x="6000264" y="485986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řádků</a:t>
            </a:r>
          </a:p>
        </p:txBody>
      </p:sp>
      <p:sp>
        <p:nvSpPr>
          <p:cNvPr id="7" name="Pravá složená závorka 6">
            <a:extLst>
              <a:ext uri="{FF2B5EF4-FFF2-40B4-BE49-F238E27FC236}">
                <a16:creationId xmlns:a16="http://schemas.microsoft.com/office/drawing/2014/main" id="{5ADFD4D6-6728-48E7-BBDC-3BA2B707A602}"/>
              </a:ext>
            </a:extLst>
          </p:cNvPr>
          <p:cNvSpPr/>
          <p:nvPr/>
        </p:nvSpPr>
        <p:spPr>
          <a:xfrm rot="5400000">
            <a:off x="4132353" y="5153795"/>
            <a:ext cx="401215" cy="250838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E7809AA1-C6C2-4790-914D-94CDBEDE6853}"/>
              </a:ext>
            </a:extLst>
          </p:cNvPr>
          <p:cNvSpPr txBox="1"/>
          <p:nvPr/>
        </p:nvSpPr>
        <p:spPr>
          <a:xfrm>
            <a:off x="3748723" y="655047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sloupců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C452087-88CA-4028-B970-A3EE61DC8120}"/>
              </a:ext>
            </a:extLst>
          </p:cNvPr>
          <p:cNvSpPr/>
          <p:nvPr/>
        </p:nvSpPr>
        <p:spPr>
          <a:xfrm>
            <a:off x="2411760" y="3872634"/>
            <a:ext cx="288032" cy="23042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83CF32F7-952D-4DDC-AE73-5B9DC21C5D3E}"/>
              </a:ext>
            </a:extLst>
          </p:cNvPr>
          <p:cNvSpPr/>
          <p:nvPr/>
        </p:nvSpPr>
        <p:spPr>
          <a:xfrm>
            <a:off x="3078768" y="3429000"/>
            <a:ext cx="2508385" cy="288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Šipka: doprava 11">
            <a:extLst>
              <a:ext uri="{FF2B5EF4-FFF2-40B4-BE49-F238E27FC236}">
                <a16:creationId xmlns:a16="http://schemas.microsoft.com/office/drawing/2014/main" id="{B19EE9DF-AB69-4677-9C92-66F53871FB40}"/>
              </a:ext>
            </a:extLst>
          </p:cNvPr>
          <p:cNvSpPr/>
          <p:nvPr/>
        </p:nvSpPr>
        <p:spPr>
          <a:xfrm>
            <a:off x="1315356" y="4921396"/>
            <a:ext cx="1080120" cy="2880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6056C1BB-5360-4D5F-B246-FA21613922A0}"/>
              </a:ext>
            </a:extLst>
          </p:cNvPr>
          <p:cNvSpPr txBox="1"/>
          <p:nvPr/>
        </p:nvSpPr>
        <p:spPr>
          <a:xfrm>
            <a:off x="1182460" y="465908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1234h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64D0BB14-20A7-408B-8268-2579CFB3CA7D}"/>
              </a:ext>
            </a:extLst>
          </p:cNvPr>
          <p:cNvSpPr txBox="1"/>
          <p:nvPr/>
        </p:nvSpPr>
        <p:spPr>
          <a:xfrm>
            <a:off x="3410636" y="261627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A7D2h</a:t>
            </a:r>
          </a:p>
        </p:txBody>
      </p: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4103CF46-4B32-432C-A186-7088B1B4E963}"/>
              </a:ext>
            </a:extLst>
          </p:cNvPr>
          <p:cNvCxnSpPr/>
          <p:nvPr/>
        </p:nvCxnSpPr>
        <p:spPr>
          <a:xfrm>
            <a:off x="2699792" y="4509120"/>
            <a:ext cx="3789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2928C373-026D-4671-94DD-A399E3215AF9}"/>
              </a:ext>
            </a:extLst>
          </p:cNvPr>
          <p:cNvCxnSpPr/>
          <p:nvPr/>
        </p:nvCxnSpPr>
        <p:spPr>
          <a:xfrm>
            <a:off x="3078768" y="4631270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21">
            <a:extLst>
              <a:ext uri="{FF2B5EF4-FFF2-40B4-BE49-F238E27FC236}">
                <a16:creationId xmlns:a16="http://schemas.microsoft.com/office/drawing/2014/main" id="{68C8F854-1335-48CF-83D7-B54B59B11D87}"/>
              </a:ext>
            </a:extLst>
          </p:cNvPr>
          <p:cNvCxnSpPr/>
          <p:nvPr/>
        </p:nvCxnSpPr>
        <p:spPr>
          <a:xfrm>
            <a:off x="3090664" y="4437112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49DA9E60-9781-4D78-82D6-FC51CFBF7374}"/>
              </a:ext>
            </a:extLst>
          </p:cNvPr>
          <p:cNvCxnSpPr/>
          <p:nvPr/>
        </p:nvCxnSpPr>
        <p:spPr>
          <a:xfrm>
            <a:off x="4677581" y="3717032"/>
            <a:ext cx="0" cy="155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1242CBAB-D4EC-42B9-9472-017984B69312}"/>
              </a:ext>
            </a:extLst>
          </p:cNvPr>
          <p:cNvCxnSpPr/>
          <p:nvPr/>
        </p:nvCxnSpPr>
        <p:spPr>
          <a:xfrm>
            <a:off x="4572000" y="3902292"/>
            <a:ext cx="0" cy="22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26">
            <a:extLst>
              <a:ext uri="{FF2B5EF4-FFF2-40B4-BE49-F238E27FC236}">
                <a16:creationId xmlns:a16="http://schemas.microsoft.com/office/drawing/2014/main" id="{0B2E895C-B1CF-4A6E-A58B-235797105364}"/>
              </a:ext>
            </a:extLst>
          </p:cNvPr>
          <p:cNvCxnSpPr/>
          <p:nvPr/>
        </p:nvCxnSpPr>
        <p:spPr>
          <a:xfrm>
            <a:off x="4788024" y="3902292"/>
            <a:ext cx="0" cy="22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BC640895-5AAA-4D7B-85DA-419B6DBE2FD6}"/>
              </a:ext>
            </a:extLst>
          </p:cNvPr>
          <p:cNvSpPr txBox="1"/>
          <p:nvPr/>
        </p:nvSpPr>
        <p:spPr>
          <a:xfrm>
            <a:off x="-22820" y="-21359"/>
            <a:ext cx="7895292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Při </a:t>
            </a:r>
            <a:r>
              <a:rPr lang="cs-CZ" altLang="cs-CZ" sz="1600" b="1" dirty="0"/>
              <a:t>sekvenčním přístupu </a:t>
            </a:r>
            <a:r>
              <a:rPr lang="cs-CZ" altLang="cs-CZ" sz="1600" dirty="0"/>
              <a:t>k následujícím adresám (1234A7D3h, 1234A7D4h, 1234A7D5h….) zůstáváme na řádku 1234 h (horních 16-bitů adresy se nemění)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Při běžné práci s daty, která jsou uložena v paměti postupně za sebou, by tedy stačilo vybrat </a:t>
            </a:r>
            <a:r>
              <a:rPr lang="cs-CZ" altLang="cs-CZ" sz="1600" b="1" dirty="0"/>
              <a:t>trvale řádek </a:t>
            </a:r>
            <a:r>
              <a:rPr lang="cs-CZ" altLang="cs-CZ" sz="1600" dirty="0"/>
              <a:t>a pak adresovat pouze pomocí spodních 16 bitů sloupec</a:t>
            </a:r>
          </a:p>
          <a:p>
            <a:endParaRPr lang="cs-CZ" dirty="0"/>
          </a:p>
        </p:txBody>
      </p:sp>
      <p:sp>
        <p:nvSpPr>
          <p:cNvPr id="29" name="Šipka: dolů 28">
            <a:extLst>
              <a:ext uri="{FF2B5EF4-FFF2-40B4-BE49-F238E27FC236}">
                <a16:creationId xmlns:a16="http://schemas.microsoft.com/office/drawing/2014/main" id="{E7AB1E01-809A-4146-8BC5-34CECCA089ED}"/>
              </a:ext>
            </a:extLst>
          </p:cNvPr>
          <p:cNvSpPr/>
          <p:nvPr/>
        </p:nvSpPr>
        <p:spPr>
          <a:xfrm>
            <a:off x="4130716" y="2616271"/>
            <a:ext cx="360040" cy="791467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6AB3D481-B777-4319-9658-0F6C8AC5C111}"/>
              </a:ext>
            </a:extLst>
          </p:cNvPr>
          <p:cNvSpPr txBox="1"/>
          <p:nvPr/>
        </p:nvSpPr>
        <p:spPr>
          <a:xfrm>
            <a:off x="5815072" y="6129610"/>
            <a:ext cx="298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2</a:t>
            </a:r>
            <a:r>
              <a:rPr lang="cs-CZ" sz="1200" baseline="30000" dirty="0"/>
              <a:t>16</a:t>
            </a:r>
            <a:r>
              <a:rPr lang="cs-CZ" sz="1200" dirty="0"/>
              <a:t> řádků x 2</a:t>
            </a:r>
            <a:r>
              <a:rPr lang="cs-CZ" sz="1200" baseline="30000" dirty="0"/>
              <a:t>16</a:t>
            </a:r>
            <a:r>
              <a:rPr lang="cs-CZ" sz="1200" dirty="0"/>
              <a:t> sloupců = 2</a:t>
            </a:r>
            <a:r>
              <a:rPr lang="cs-CZ" sz="1200" baseline="30000" dirty="0"/>
              <a:t>32</a:t>
            </a:r>
            <a:r>
              <a:rPr lang="cs-CZ" sz="1200" dirty="0"/>
              <a:t> míst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2DC5ECEF-F7EE-4E9A-83D3-888FE5602B56}"/>
              </a:ext>
            </a:extLst>
          </p:cNvPr>
          <p:cNvSpPr txBox="1"/>
          <p:nvPr/>
        </p:nvSpPr>
        <p:spPr>
          <a:xfrm>
            <a:off x="4547700" y="3161517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dirty="0"/>
              <a:t>Sloupcový dekodér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F39AD696-C634-4315-BAF0-C86B63F53C18}"/>
              </a:ext>
            </a:extLst>
          </p:cNvPr>
          <p:cNvSpPr txBox="1"/>
          <p:nvPr/>
        </p:nvSpPr>
        <p:spPr>
          <a:xfrm>
            <a:off x="1668665" y="6207379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dirty="0"/>
              <a:t>Řádkový dekodér</a:t>
            </a:r>
          </a:p>
        </p:txBody>
      </p:sp>
    </p:spTree>
    <p:extLst>
      <p:ext uri="{BB962C8B-B14F-4D97-AF65-F5344CB8AC3E}">
        <p14:creationId xmlns:p14="http://schemas.microsoft.com/office/powerpoint/2010/main" val="319775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01F4A6-9A7A-4359-8C3E-0D0CFB9C2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600" dirty="0"/>
              <a:t>Dekódování adresy (RAS a CAS)</a:t>
            </a:r>
            <a:endParaRPr lang="cs-CZ" sz="36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83B31E-D87C-42C8-A216-A56BA5053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Při přístupu do paměti vybíráme nejprve řádek (přivádíme pouze horní bity adresy a pracuje pouze řádkový dekodér) – </a:t>
            </a:r>
            <a:r>
              <a:rPr lang="cs-CZ" altLang="cs-CZ" sz="1800" b="1" dirty="0" err="1"/>
              <a:t>Row</a:t>
            </a:r>
            <a:r>
              <a:rPr lang="cs-CZ" altLang="cs-CZ" sz="1800" b="1" dirty="0"/>
              <a:t> Access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Výběr řádku trvá určitou dobu – </a:t>
            </a:r>
            <a:r>
              <a:rPr lang="cs-CZ" altLang="cs-CZ" sz="1800" dirty="0" err="1"/>
              <a:t>Row</a:t>
            </a:r>
            <a:r>
              <a:rPr lang="cs-CZ" altLang="cs-CZ" sz="1800" dirty="0"/>
              <a:t> Access </a:t>
            </a:r>
            <a:r>
              <a:rPr lang="cs-CZ" altLang="cs-CZ" sz="1800" dirty="0" err="1"/>
              <a:t>Strobe</a:t>
            </a:r>
            <a:r>
              <a:rPr lang="cs-CZ" altLang="cs-CZ" sz="1800" dirty="0"/>
              <a:t> (RAS)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Poté pomocí spodních bitů adresy a sloupcového dekodéru vybíráme konkrétní adresu – </a:t>
            </a:r>
            <a:r>
              <a:rPr lang="cs-CZ" altLang="cs-CZ" sz="1800" b="1" dirty="0" err="1"/>
              <a:t>Column</a:t>
            </a:r>
            <a:r>
              <a:rPr lang="cs-CZ" altLang="cs-CZ" sz="1800" b="1" dirty="0"/>
              <a:t> Access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Data na výstupu paměti se poté objeví se zpožděním několika taktů. Toto zpoždění se označuje jako </a:t>
            </a:r>
            <a:r>
              <a:rPr lang="cs-CZ" altLang="cs-CZ" sz="1800" dirty="0" err="1"/>
              <a:t>Column</a:t>
            </a:r>
            <a:r>
              <a:rPr lang="cs-CZ" altLang="cs-CZ" sz="1800" dirty="0"/>
              <a:t> Access </a:t>
            </a:r>
            <a:r>
              <a:rPr lang="cs-CZ" altLang="cs-CZ" sz="1800" dirty="0" err="1"/>
              <a:t>Strobe</a:t>
            </a:r>
            <a:r>
              <a:rPr lang="cs-CZ" altLang="cs-CZ" sz="1800" dirty="0"/>
              <a:t> – CAS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RAS to CAS je další důležitý časový parametr, který udává, kolik taktů je potřeba počkat mezi výběrem řádku a sloupce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Vzhledem k tomu, že výběr řádku a sloupce neprobíhá současně, bylo by možné použít k výběru řádku i sloupce jeden stejný dekodér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Výstupy takového dekodéru by vedly k řádkům i ke sloupcům a pomoc řídících signálu by se přepínalo, jestli se má dekodér právě použít k výběru řádku nebo sloupce</a:t>
            </a:r>
          </a:p>
          <a:p>
            <a:endParaRPr lang="cs-CZ" sz="1800" dirty="0"/>
          </a:p>
        </p:txBody>
      </p:sp>
    </p:spTree>
    <p:extLst>
      <p:ext uri="{BB962C8B-B14F-4D97-AF65-F5344CB8AC3E}">
        <p14:creationId xmlns:p14="http://schemas.microsoft.com/office/powerpoint/2010/main" val="42459209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B85784-2187-460C-AD30-D8A9A78B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Dekódování adresy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5B3B95D-2F8E-4CDF-B00E-50769E96E6DD}"/>
              </a:ext>
            </a:extLst>
          </p:cNvPr>
          <p:cNvSpPr/>
          <p:nvPr/>
        </p:nvSpPr>
        <p:spPr>
          <a:xfrm>
            <a:off x="3078769" y="3892406"/>
            <a:ext cx="2520280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Pravá složená závorka 4">
            <a:extLst>
              <a:ext uri="{FF2B5EF4-FFF2-40B4-BE49-F238E27FC236}">
                <a16:creationId xmlns:a16="http://schemas.microsoft.com/office/drawing/2014/main" id="{5F240D47-2FDF-4C95-BDC0-F0AE556241E6}"/>
              </a:ext>
            </a:extLst>
          </p:cNvPr>
          <p:cNvSpPr/>
          <p:nvPr/>
        </p:nvSpPr>
        <p:spPr>
          <a:xfrm>
            <a:off x="5587153" y="3892406"/>
            <a:ext cx="413111" cy="23042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2A6F0F5-ACC0-4E09-9CE7-97493EC31BBB}"/>
              </a:ext>
            </a:extLst>
          </p:cNvPr>
          <p:cNvSpPr txBox="1"/>
          <p:nvPr/>
        </p:nvSpPr>
        <p:spPr>
          <a:xfrm>
            <a:off x="6000264" y="485986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řádků</a:t>
            </a:r>
          </a:p>
        </p:txBody>
      </p:sp>
      <p:sp>
        <p:nvSpPr>
          <p:cNvPr id="7" name="Pravá složená závorka 6">
            <a:extLst>
              <a:ext uri="{FF2B5EF4-FFF2-40B4-BE49-F238E27FC236}">
                <a16:creationId xmlns:a16="http://schemas.microsoft.com/office/drawing/2014/main" id="{105D9759-4EBE-486D-9843-76044401A2DE}"/>
              </a:ext>
            </a:extLst>
          </p:cNvPr>
          <p:cNvSpPr/>
          <p:nvPr/>
        </p:nvSpPr>
        <p:spPr>
          <a:xfrm rot="5400000">
            <a:off x="4132353" y="5153795"/>
            <a:ext cx="401215" cy="250838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6FFF79C7-C2F5-4167-8A36-6F6046B6E1FB}"/>
              </a:ext>
            </a:extLst>
          </p:cNvPr>
          <p:cNvSpPr/>
          <p:nvPr/>
        </p:nvSpPr>
        <p:spPr>
          <a:xfrm rot="2700000">
            <a:off x="2411419" y="2145095"/>
            <a:ext cx="288032" cy="23042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Šipka: doprava 9">
            <a:extLst>
              <a:ext uri="{FF2B5EF4-FFF2-40B4-BE49-F238E27FC236}">
                <a16:creationId xmlns:a16="http://schemas.microsoft.com/office/drawing/2014/main" id="{68BB974E-2D14-4A25-B953-C149C739DE1F}"/>
              </a:ext>
            </a:extLst>
          </p:cNvPr>
          <p:cNvSpPr/>
          <p:nvPr/>
        </p:nvSpPr>
        <p:spPr>
          <a:xfrm>
            <a:off x="1307531" y="2926960"/>
            <a:ext cx="1080120" cy="2880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083D9EB6-078C-473F-9089-8A0F68F21329}"/>
              </a:ext>
            </a:extLst>
          </p:cNvPr>
          <p:cNvSpPr txBox="1"/>
          <p:nvPr/>
        </p:nvSpPr>
        <p:spPr>
          <a:xfrm>
            <a:off x="1195474" y="258078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1234h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C6B45F9B-C3C4-4212-8062-8BD6526DC8FD}"/>
              </a:ext>
            </a:extLst>
          </p:cNvPr>
          <p:cNvCxnSpPr/>
          <p:nvPr/>
        </p:nvCxnSpPr>
        <p:spPr>
          <a:xfrm>
            <a:off x="3078768" y="4631270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C17B47E9-45C3-440B-B25E-897AF45EE6E1}"/>
              </a:ext>
            </a:extLst>
          </p:cNvPr>
          <p:cNvCxnSpPr/>
          <p:nvPr/>
        </p:nvCxnSpPr>
        <p:spPr>
          <a:xfrm>
            <a:off x="3090664" y="4437112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FC9BCD9-9AD9-42E5-879F-955659CA6FC9}"/>
              </a:ext>
            </a:extLst>
          </p:cNvPr>
          <p:cNvSpPr txBox="1"/>
          <p:nvPr/>
        </p:nvSpPr>
        <p:spPr>
          <a:xfrm>
            <a:off x="869805" y="41132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Dekodér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78F85842-7BA0-4D8E-BB64-4735C8E94D95}"/>
              </a:ext>
            </a:extLst>
          </p:cNvPr>
          <p:cNvCxnSpPr/>
          <p:nvPr/>
        </p:nvCxnSpPr>
        <p:spPr>
          <a:xfrm>
            <a:off x="1907704" y="2060848"/>
            <a:ext cx="864096" cy="792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0DE88968-E041-4B4B-8E42-C520AD8ECD8A}"/>
              </a:ext>
            </a:extLst>
          </p:cNvPr>
          <p:cNvCxnSpPr/>
          <p:nvPr/>
        </p:nvCxnSpPr>
        <p:spPr>
          <a:xfrm>
            <a:off x="2206162" y="1741410"/>
            <a:ext cx="864096" cy="792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AAA784BE-E1C7-411E-B885-A1A329565846}"/>
              </a:ext>
            </a:extLst>
          </p:cNvPr>
          <p:cNvSpPr txBox="1"/>
          <p:nvPr/>
        </p:nvSpPr>
        <p:spPr>
          <a:xfrm>
            <a:off x="1355156" y="1982492"/>
            <a:ext cx="8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RAS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6642C0B2-6972-487C-9103-1D03B30295C8}"/>
              </a:ext>
            </a:extLst>
          </p:cNvPr>
          <p:cNvSpPr txBox="1"/>
          <p:nvPr/>
        </p:nvSpPr>
        <p:spPr>
          <a:xfrm>
            <a:off x="1607618" y="1573982"/>
            <a:ext cx="8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CAS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7562FB86-BDD9-4202-A423-D8678E13E0A2}"/>
              </a:ext>
            </a:extLst>
          </p:cNvPr>
          <p:cNvSpPr txBox="1"/>
          <p:nvPr/>
        </p:nvSpPr>
        <p:spPr>
          <a:xfrm>
            <a:off x="2056933" y="2060848"/>
            <a:ext cx="3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8381BB5-364E-4699-AAD5-154C0D1BF238}"/>
              </a:ext>
            </a:extLst>
          </p:cNvPr>
          <p:cNvSpPr txBox="1"/>
          <p:nvPr/>
        </p:nvSpPr>
        <p:spPr>
          <a:xfrm>
            <a:off x="2407007" y="1767945"/>
            <a:ext cx="3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0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D1441689-C796-48B9-9508-0B9557AC5D57}"/>
              </a:ext>
            </a:extLst>
          </p:cNvPr>
          <p:cNvSpPr txBox="1"/>
          <p:nvPr/>
        </p:nvSpPr>
        <p:spPr>
          <a:xfrm>
            <a:off x="3707904" y="253349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Nejprve proběhne výběr řádku (RAS)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AC210572-F094-4B02-A07B-3C2F1A376D7D}"/>
              </a:ext>
            </a:extLst>
          </p:cNvPr>
          <p:cNvSpPr txBox="1"/>
          <p:nvPr/>
        </p:nvSpPr>
        <p:spPr>
          <a:xfrm>
            <a:off x="3748723" y="655047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sloupců</a:t>
            </a:r>
          </a:p>
        </p:txBody>
      </p:sp>
      <p:sp>
        <p:nvSpPr>
          <p:cNvPr id="46" name="Volný tvar: obrazec 45">
            <a:extLst>
              <a:ext uri="{FF2B5EF4-FFF2-40B4-BE49-F238E27FC236}">
                <a16:creationId xmlns:a16="http://schemas.microsoft.com/office/drawing/2014/main" id="{89BA27C8-5187-452F-AF38-147B4878E717}"/>
              </a:ext>
            </a:extLst>
          </p:cNvPr>
          <p:cNvSpPr/>
          <p:nvPr/>
        </p:nvSpPr>
        <p:spPr>
          <a:xfrm>
            <a:off x="2124364" y="3953164"/>
            <a:ext cx="942109" cy="591127"/>
          </a:xfrm>
          <a:custGeom>
            <a:avLst/>
            <a:gdLst>
              <a:gd name="connsiteX0" fmla="*/ 0 w 942109"/>
              <a:gd name="connsiteY0" fmla="*/ 0 h 591127"/>
              <a:gd name="connsiteX1" fmla="*/ 304800 w 942109"/>
              <a:gd name="connsiteY1" fmla="*/ 360218 h 591127"/>
              <a:gd name="connsiteX2" fmla="*/ 942109 w 942109"/>
              <a:gd name="connsiteY2" fmla="*/ 591127 h 591127"/>
              <a:gd name="connsiteX3" fmla="*/ 942109 w 942109"/>
              <a:gd name="connsiteY3" fmla="*/ 591127 h 59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109" h="591127">
                <a:moveTo>
                  <a:pt x="0" y="0"/>
                </a:moveTo>
                <a:cubicBezTo>
                  <a:pt x="73891" y="130848"/>
                  <a:pt x="147782" y="261697"/>
                  <a:pt x="304800" y="360218"/>
                </a:cubicBezTo>
                <a:cubicBezTo>
                  <a:pt x="461818" y="458739"/>
                  <a:pt x="942109" y="591127"/>
                  <a:pt x="942109" y="591127"/>
                </a:cubicBezTo>
                <a:lnTo>
                  <a:pt x="942109" y="591127"/>
                </a:lnTo>
              </a:path>
            </a:pathLst>
          </a:cu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2617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B85784-2187-460C-AD30-D8A9A78B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Dekódování adresy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5B3B95D-2F8E-4CDF-B00E-50769E96E6DD}"/>
              </a:ext>
            </a:extLst>
          </p:cNvPr>
          <p:cNvSpPr/>
          <p:nvPr/>
        </p:nvSpPr>
        <p:spPr>
          <a:xfrm>
            <a:off x="3078769" y="3892406"/>
            <a:ext cx="2520280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Pravá složená závorka 4">
            <a:extLst>
              <a:ext uri="{FF2B5EF4-FFF2-40B4-BE49-F238E27FC236}">
                <a16:creationId xmlns:a16="http://schemas.microsoft.com/office/drawing/2014/main" id="{5F240D47-2FDF-4C95-BDC0-F0AE556241E6}"/>
              </a:ext>
            </a:extLst>
          </p:cNvPr>
          <p:cNvSpPr/>
          <p:nvPr/>
        </p:nvSpPr>
        <p:spPr>
          <a:xfrm>
            <a:off x="5587153" y="3892406"/>
            <a:ext cx="413111" cy="23042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2A6F0F5-ACC0-4E09-9CE7-97493EC31BBB}"/>
              </a:ext>
            </a:extLst>
          </p:cNvPr>
          <p:cNvSpPr txBox="1"/>
          <p:nvPr/>
        </p:nvSpPr>
        <p:spPr>
          <a:xfrm>
            <a:off x="6000264" y="485986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řádků</a:t>
            </a:r>
          </a:p>
        </p:txBody>
      </p:sp>
      <p:sp>
        <p:nvSpPr>
          <p:cNvPr id="7" name="Pravá složená závorka 6">
            <a:extLst>
              <a:ext uri="{FF2B5EF4-FFF2-40B4-BE49-F238E27FC236}">
                <a16:creationId xmlns:a16="http://schemas.microsoft.com/office/drawing/2014/main" id="{105D9759-4EBE-486D-9843-76044401A2DE}"/>
              </a:ext>
            </a:extLst>
          </p:cNvPr>
          <p:cNvSpPr/>
          <p:nvPr/>
        </p:nvSpPr>
        <p:spPr>
          <a:xfrm rot="5400000">
            <a:off x="4132353" y="5153795"/>
            <a:ext cx="401215" cy="250838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6FFF79C7-C2F5-4167-8A36-6F6046B6E1FB}"/>
              </a:ext>
            </a:extLst>
          </p:cNvPr>
          <p:cNvSpPr/>
          <p:nvPr/>
        </p:nvSpPr>
        <p:spPr>
          <a:xfrm rot="2700000">
            <a:off x="2411419" y="2145095"/>
            <a:ext cx="288032" cy="23042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Šipka: doprava 9">
            <a:extLst>
              <a:ext uri="{FF2B5EF4-FFF2-40B4-BE49-F238E27FC236}">
                <a16:creationId xmlns:a16="http://schemas.microsoft.com/office/drawing/2014/main" id="{68BB974E-2D14-4A25-B953-C149C739DE1F}"/>
              </a:ext>
            </a:extLst>
          </p:cNvPr>
          <p:cNvSpPr/>
          <p:nvPr/>
        </p:nvSpPr>
        <p:spPr>
          <a:xfrm>
            <a:off x="1307531" y="2926960"/>
            <a:ext cx="1080120" cy="2880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083D9EB6-078C-473F-9089-8A0F68F21329}"/>
              </a:ext>
            </a:extLst>
          </p:cNvPr>
          <p:cNvSpPr txBox="1"/>
          <p:nvPr/>
        </p:nvSpPr>
        <p:spPr>
          <a:xfrm>
            <a:off x="1195474" y="258078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A7D2h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C6B45F9B-C3C4-4212-8062-8BD6526DC8FD}"/>
              </a:ext>
            </a:extLst>
          </p:cNvPr>
          <p:cNvCxnSpPr/>
          <p:nvPr/>
        </p:nvCxnSpPr>
        <p:spPr>
          <a:xfrm>
            <a:off x="3078768" y="4631270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C17B47E9-45C3-440B-B25E-897AF45EE6E1}"/>
              </a:ext>
            </a:extLst>
          </p:cNvPr>
          <p:cNvCxnSpPr/>
          <p:nvPr/>
        </p:nvCxnSpPr>
        <p:spPr>
          <a:xfrm>
            <a:off x="3090664" y="4437112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FC9BCD9-9AD9-42E5-879F-955659CA6FC9}"/>
              </a:ext>
            </a:extLst>
          </p:cNvPr>
          <p:cNvSpPr txBox="1"/>
          <p:nvPr/>
        </p:nvSpPr>
        <p:spPr>
          <a:xfrm>
            <a:off x="869805" y="41132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Dekodér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78F85842-7BA0-4D8E-BB64-4735C8E94D95}"/>
              </a:ext>
            </a:extLst>
          </p:cNvPr>
          <p:cNvCxnSpPr/>
          <p:nvPr/>
        </p:nvCxnSpPr>
        <p:spPr>
          <a:xfrm>
            <a:off x="1907704" y="2060848"/>
            <a:ext cx="864096" cy="792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0DE88968-E041-4B4B-8E42-C520AD8ECD8A}"/>
              </a:ext>
            </a:extLst>
          </p:cNvPr>
          <p:cNvCxnSpPr/>
          <p:nvPr/>
        </p:nvCxnSpPr>
        <p:spPr>
          <a:xfrm>
            <a:off x="2206162" y="1741410"/>
            <a:ext cx="864096" cy="792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AAA784BE-E1C7-411E-B885-A1A329565846}"/>
              </a:ext>
            </a:extLst>
          </p:cNvPr>
          <p:cNvSpPr txBox="1"/>
          <p:nvPr/>
        </p:nvSpPr>
        <p:spPr>
          <a:xfrm>
            <a:off x="1355156" y="1982492"/>
            <a:ext cx="8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RAS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6642C0B2-6972-487C-9103-1D03B30295C8}"/>
              </a:ext>
            </a:extLst>
          </p:cNvPr>
          <p:cNvSpPr txBox="1"/>
          <p:nvPr/>
        </p:nvSpPr>
        <p:spPr>
          <a:xfrm>
            <a:off x="1607618" y="1573982"/>
            <a:ext cx="8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CAS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7562FB86-BDD9-4202-A423-D8678E13E0A2}"/>
              </a:ext>
            </a:extLst>
          </p:cNvPr>
          <p:cNvSpPr txBox="1"/>
          <p:nvPr/>
        </p:nvSpPr>
        <p:spPr>
          <a:xfrm>
            <a:off x="2056933" y="2060848"/>
            <a:ext cx="3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0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8381BB5-364E-4699-AAD5-154C0D1BF238}"/>
              </a:ext>
            </a:extLst>
          </p:cNvPr>
          <p:cNvSpPr txBox="1"/>
          <p:nvPr/>
        </p:nvSpPr>
        <p:spPr>
          <a:xfrm>
            <a:off x="2407007" y="1767945"/>
            <a:ext cx="3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D1441689-C796-48B9-9508-0B9557AC5D57}"/>
              </a:ext>
            </a:extLst>
          </p:cNvPr>
          <p:cNvSpPr txBox="1"/>
          <p:nvPr/>
        </p:nvSpPr>
        <p:spPr>
          <a:xfrm>
            <a:off x="3707904" y="253349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Poté proběhne výběr sloupce (CAS)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AC210572-F094-4B02-A07B-3C2F1A376D7D}"/>
              </a:ext>
            </a:extLst>
          </p:cNvPr>
          <p:cNvSpPr txBox="1"/>
          <p:nvPr/>
        </p:nvSpPr>
        <p:spPr>
          <a:xfrm>
            <a:off x="3748723" y="655047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sloupců</a:t>
            </a:r>
          </a:p>
        </p:txBody>
      </p:sp>
      <p:cxnSp>
        <p:nvCxnSpPr>
          <p:cNvPr id="22" name="Přímá spojnice 21">
            <a:extLst>
              <a:ext uri="{FF2B5EF4-FFF2-40B4-BE49-F238E27FC236}">
                <a16:creationId xmlns:a16="http://schemas.microsoft.com/office/drawing/2014/main" id="{E6495DC6-BBA7-4C4C-928F-F02C21ECA02B}"/>
              </a:ext>
            </a:extLst>
          </p:cNvPr>
          <p:cNvCxnSpPr/>
          <p:nvPr/>
        </p:nvCxnSpPr>
        <p:spPr>
          <a:xfrm>
            <a:off x="4572000" y="3902292"/>
            <a:ext cx="0" cy="22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61E6233D-A552-4F1E-A136-7AB5C8BF9EC2}"/>
              </a:ext>
            </a:extLst>
          </p:cNvPr>
          <p:cNvCxnSpPr/>
          <p:nvPr/>
        </p:nvCxnSpPr>
        <p:spPr>
          <a:xfrm>
            <a:off x="4788024" y="3902292"/>
            <a:ext cx="0" cy="22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olný tvar: obrazec 2">
            <a:extLst>
              <a:ext uri="{FF2B5EF4-FFF2-40B4-BE49-F238E27FC236}">
                <a16:creationId xmlns:a16="http://schemas.microsoft.com/office/drawing/2014/main" id="{A8136CE9-CE54-4C32-B066-E2079825D12D}"/>
              </a:ext>
            </a:extLst>
          </p:cNvPr>
          <p:cNvSpPr/>
          <p:nvPr/>
        </p:nvSpPr>
        <p:spPr>
          <a:xfrm>
            <a:off x="2881745" y="3185559"/>
            <a:ext cx="1801091" cy="702950"/>
          </a:xfrm>
          <a:custGeom>
            <a:avLst/>
            <a:gdLst>
              <a:gd name="connsiteX0" fmla="*/ 0 w 1801091"/>
              <a:gd name="connsiteY0" fmla="*/ 986 h 702950"/>
              <a:gd name="connsiteX1" fmla="*/ 1302328 w 1801091"/>
              <a:gd name="connsiteY1" fmla="*/ 111823 h 702950"/>
              <a:gd name="connsiteX2" fmla="*/ 1801091 w 1801091"/>
              <a:gd name="connsiteY2" fmla="*/ 702950 h 70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1091" h="702950">
                <a:moveTo>
                  <a:pt x="0" y="986"/>
                </a:moveTo>
                <a:cubicBezTo>
                  <a:pt x="501073" y="-2093"/>
                  <a:pt x="1002146" y="-5171"/>
                  <a:pt x="1302328" y="111823"/>
                </a:cubicBezTo>
                <a:cubicBezTo>
                  <a:pt x="1602510" y="228817"/>
                  <a:pt x="1741055" y="552090"/>
                  <a:pt x="1801091" y="70295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4902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B85784-2187-460C-AD30-D8A9A78B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Dekódování adresy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5B3B95D-2F8E-4CDF-B00E-50769E96E6DD}"/>
              </a:ext>
            </a:extLst>
          </p:cNvPr>
          <p:cNvSpPr/>
          <p:nvPr/>
        </p:nvSpPr>
        <p:spPr>
          <a:xfrm>
            <a:off x="3078769" y="3892406"/>
            <a:ext cx="2520280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Pravá složená závorka 4">
            <a:extLst>
              <a:ext uri="{FF2B5EF4-FFF2-40B4-BE49-F238E27FC236}">
                <a16:creationId xmlns:a16="http://schemas.microsoft.com/office/drawing/2014/main" id="{5F240D47-2FDF-4C95-BDC0-F0AE556241E6}"/>
              </a:ext>
            </a:extLst>
          </p:cNvPr>
          <p:cNvSpPr/>
          <p:nvPr/>
        </p:nvSpPr>
        <p:spPr>
          <a:xfrm>
            <a:off x="5587153" y="3892406"/>
            <a:ext cx="413111" cy="23042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2A6F0F5-ACC0-4E09-9CE7-97493EC31BBB}"/>
              </a:ext>
            </a:extLst>
          </p:cNvPr>
          <p:cNvSpPr txBox="1"/>
          <p:nvPr/>
        </p:nvSpPr>
        <p:spPr>
          <a:xfrm>
            <a:off x="6000264" y="485986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řádků</a:t>
            </a:r>
          </a:p>
        </p:txBody>
      </p:sp>
      <p:sp>
        <p:nvSpPr>
          <p:cNvPr id="7" name="Pravá složená závorka 6">
            <a:extLst>
              <a:ext uri="{FF2B5EF4-FFF2-40B4-BE49-F238E27FC236}">
                <a16:creationId xmlns:a16="http://schemas.microsoft.com/office/drawing/2014/main" id="{105D9759-4EBE-486D-9843-76044401A2DE}"/>
              </a:ext>
            </a:extLst>
          </p:cNvPr>
          <p:cNvSpPr/>
          <p:nvPr/>
        </p:nvSpPr>
        <p:spPr>
          <a:xfrm rot="5400000">
            <a:off x="4132353" y="5153795"/>
            <a:ext cx="401215" cy="250838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6FFF79C7-C2F5-4167-8A36-6F6046B6E1FB}"/>
              </a:ext>
            </a:extLst>
          </p:cNvPr>
          <p:cNvSpPr/>
          <p:nvPr/>
        </p:nvSpPr>
        <p:spPr>
          <a:xfrm rot="2700000">
            <a:off x="2411419" y="2145095"/>
            <a:ext cx="288032" cy="23042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Šipka: doprava 9">
            <a:extLst>
              <a:ext uri="{FF2B5EF4-FFF2-40B4-BE49-F238E27FC236}">
                <a16:creationId xmlns:a16="http://schemas.microsoft.com/office/drawing/2014/main" id="{68BB974E-2D14-4A25-B953-C149C739DE1F}"/>
              </a:ext>
            </a:extLst>
          </p:cNvPr>
          <p:cNvSpPr/>
          <p:nvPr/>
        </p:nvSpPr>
        <p:spPr>
          <a:xfrm>
            <a:off x="1307531" y="2926960"/>
            <a:ext cx="1080120" cy="2880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083D9EB6-078C-473F-9089-8A0F68F21329}"/>
              </a:ext>
            </a:extLst>
          </p:cNvPr>
          <p:cNvSpPr txBox="1"/>
          <p:nvPr/>
        </p:nvSpPr>
        <p:spPr>
          <a:xfrm>
            <a:off x="1195474" y="258078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A7D3h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C6B45F9B-C3C4-4212-8062-8BD6526DC8FD}"/>
              </a:ext>
            </a:extLst>
          </p:cNvPr>
          <p:cNvCxnSpPr/>
          <p:nvPr/>
        </p:nvCxnSpPr>
        <p:spPr>
          <a:xfrm>
            <a:off x="3078768" y="4631270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C17B47E9-45C3-440B-B25E-897AF45EE6E1}"/>
              </a:ext>
            </a:extLst>
          </p:cNvPr>
          <p:cNvCxnSpPr/>
          <p:nvPr/>
        </p:nvCxnSpPr>
        <p:spPr>
          <a:xfrm>
            <a:off x="3090664" y="4437112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FC9BCD9-9AD9-42E5-879F-955659CA6FC9}"/>
              </a:ext>
            </a:extLst>
          </p:cNvPr>
          <p:cNvSpPr txBox="1"/>
          <p:nvPr/>
        </p:nvSpPr>
        <p:spPr>
          <a:xfrm>
            <a:off x="869805" y="41132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Dekodér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78F85842-7BA0-4D8E-BB64-4735C8E94D95}"/>
              </a:ext>
            </a:extLst>
          </p:cNvPr>
          <p:cNvCxnSpPr/>
          <p:nvPr/>
        </p:nvCxnSpPr>
        <p:spPr>
          <a:xfrm>
            <a:off x="1907704" y="2060848"/>
            <a:ext cx="864096" cy="792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0DE88968-E041-4B4B-8E42-C520AD8ECD8A}"/>
              </a:ext>
            </a:extLst>
          </p:cNvPr>
          <p:cNvCxnSpPr/>
          <p:nvPr/>
        </p:nvCxnSpPr>
        <p:spPr>
          <a:xfrm>
            <a:off x="2206162" y="1741410"/>
            <a:ext cx="864096" cy="792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AAA784BE-E1C7-411E-B885-A1A329565846}"/>
              </a:ext>
            </a:extLst>
          </p:cNvPr>
          <p:cNvSpPr txBox="1"/>
          <p:nvPr/>
        </p:nvSpPr>
        <p:spPr>
          <a:xfrm>
            <a:off x="1355156" y="1982492"/>
            <a:ext cx="8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RAS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6642C0B2-6972-487C-9103-1D03B30295C8}"/>
              </a:ext>
            </a:extLst>
          </p:cNvPr>
          <p:cNvSpPr txBox="1"/>
          <p:nvPr/>
        </p:nvSpPr>
        <p:spPr>
          <a:xfrm>
            <a:off x="1607618" y="1573982"/>
            <a:ext cx="8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CAS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7562FB86-BDD9-4202-A423-D8678E13E0A2}"/>
              </a:ext>
            </a:extLst>
          </p:cNvPr>
          <p:cNvSpPr txBox="1"/>
          <p:nvPr/>
        </p:nvSpPr>
        <p:spPr>
          <a:xfrm>
            <a:off x="2056933" y="2060848"/>
            <a:ext cx="3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0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8381BB5-364E-4699-AAD5-154C0D1BF238}"/>
              </a:ext>
            </a:extLst>
          </p:cNvPr>
          <p:cNvSpPr txBox="1"/>
          <p:nvPr/>
        </p:nvSpPr>
        <p:spPr>
          <a:xfrm>
            <a:off x="2407007" y="1767945"/>
            <a:ext cx="3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D1441689-C796-48B9-9508-0B9557AC5D57}"/>
              </a:ext>
            </a:extLst>
          </p:cNvPr>
          <p:cNvSpPr txBox="1"/>
          <p:nvPr/>
        </p:nvSpPr>
        <p:spPr>
          <a:xfrm>
            <a:off x="3915396" y="242039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Při sekvenčním přístupu na po sobě jdoucí adresy, mohou následovat další fáze CAS, vybraný řádek zůstává stejný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AC210572-F094-4B02-A07B-3C2F1A376D7D}"/>
              </a:ext>
            </a:extLst>
          </p:cNvPr>
          <p:cNvSpPr txBox="1"/>
          <p:nvPr/>
        </p:nvSpPr>
        <p:spPr>
          <a:xfrm>
            <a:off x="3748723" y="655047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sloupců</a:t>
            </a:r>
          </a:p>
        </p:txBody>
      </p:sp>
      <p:cxnSp>
        <p:nvCxnSpPr>
          <p:cNvPr id="22" name="Přímá spojnice 21">
            <a:extLst>
              <a:ext uri="{FF2B5EF4-FFF2-40B4-BE49-F238E27FC236}">
                <a16:creationId xmlns:a16="http://schemas.microsoft.com/office/drawing/2014/main" id="{E6495DC6-BBA7-4C4C-928F-F02C21ECA02B}"/>
              </a:ext>
            </a:extLst>
          </p:cNvPr>
          <p:cNvCxnSpPr/>
          <p:nvPr/>
        </p:nvCxnSpPr>
        <p:spPr>
          <a:xfrm>
            <a:off x="5004048" y="3887368"/>
            <a:ext cx="0" cy="22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61E6233D-A552-4F1E-A136-7AB5C8BF9EC2}"/>
              </a:ext>
            </a:extLst>
          </p:cNvPr>
          <p:cNvCxnSpPr/>
          <p:nvPr/>
        </p:nvCxnSpPr>
        <p:spPr>
          <a:xfrm>
            <a:off x="4788024" y="3902292"/>
            <a:ext cx="0" cy="22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olný tvar: obrazec 2">
            <a:extLst>
              <a:ext uri="{FF2B5EF4-FFF2-40B4-BE49-F238E27FC236}">
                <a16:creationId xmlns:a16="http://schemas.microsoft.com/office/drawing/2014/main" id="{A8136CE9-CE54-4C32-B066-E2079825D12D}"/>
              </a:ext>
            </a:extLst>
          </p:cNvPr>
          <p:cNvSpPr/>
          <p:nvPr/>
        </p:nvSpPr>
        <p:spPr>
          <a:xfrm>
            <a:off x="2881745" y="3185559"/>
            <a:ext cx="2030050" cy="702950"/>
          </a:xfrm>
          <a:custGeom>
            <a:avLst/>
            <a:gdLst>
              <a:gd name="connsiteX0" fmla="*/ 0 w 1801091"/>
              <a:gd name="connsiteY0" fmla="*/ 986 h 702950"/>
              <a:gd name="connsiteX1" fmla="*/ 1302328 w 1801091"/>
              <a:gd name="connsiteY1" fmla="*/ 111823 h 702950"/>
              <a:gd name="connsiteX2" fmla="*/ 1801091 w 1801091"/>
              <a:gd name="connsiteY2" fmla="*/ 702950 h 70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1091" h="702950">
                <a:moveTo>
                  <a:pt x="0" y="986"/>
                </a:moveTo>
                <a:cubicBezTo>
                  <a:pt x="501073" y="-2093"/>
                  <a:pt x="1002146" y="-5171"/>
                  <a:pt x="1302328" y="111823"/>
                </a:cubicBezTo>
                <a:cubicBezTo>
                  <a:pt x="1602510" y="228817"/>
                  <a:pt x="1741055" y="552090"/>
                  <a:pt x="1801091" y="70295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8652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B85784-2187-460C-AD30-D8A9A78B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Dekódování adresy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75B3B95D-2F8E-4CDF-B00E-50769E96E6DD}"/>
              </a:ext>
            </a:extLst>
          </p:cNvPr>
          <p:cNvSpPr/>
          <p:nvPr/>
        </p:nvSpPr>
        <p:spPr>
          <a:xfrm>
            <a:off x="3078769" y="3892406"/>
            <a:ext cx="2520280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Pravá složená závorka 4">
            <a:extLst>
              <a:ext uri="{FF2B5EF4-FFF2-40B4-BE49-F238E27FC236}">
                <a16:creationId xmlns:a16="http://schemas.microsoft.com/office/drawing/2014/main" id="{5F240D47-2FDF-4C95-BDC0-F0AE556241E6}"/>
              </a:ext>
            </a:extLst>
          </p:cNvPr>
          <p:cNvSpPr/>
          <p:nvPr/>
        </p:nvSpPr>
        <p:spPr>
          <a:xfrm>
            <a:off x="5587153" y="3892406"/>
            <a:ext cx="413111" cy="23042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2A6F0F5-ACC0-4E09-9CE7-97493EC31BBB}"/>
              </a:ext>
            </a:extLst>
          </p:cNvPr>
          <p:cNvSpPr txBox="1"/>
          <p:nvPr/>
        </p:nvSpPr>
        <p:spPr>
          <a:xfrm>
            <a:off x="6000264" y="485986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řádků</a:t>
            </a:r>
          </a:p>
        </p:txBody>
      </p:sp>
      <p:sp>
        <p:nvSpPr>
          <p:cNvPr id="7" name="Pravá složená závorka 6">
            <a:extLst>
              <a:ext uri="{FF2B5EF4-FFF2-40B4-BE49-F238E27FC236}">
                <a16:creationId xmlns:a16="http://schemas.microsoft.com/office/drawing/2014/main" id="{105D9759-4EBE-486D-9843-76044401A2DE}"/>
              </a:ext>
            </a:extLst>
          </p:cNvPr>
          <p:cNvSpPr/>
          <p:nvPr/>
        </p:nvSpPr>
        <p:spPr>
          <a:xfrm rot="5400000">
            <a:off x="4132353" y="5153795"/>
            <a:ext cx="401215" cy="250838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6FFF79C7-C2F5-4167-8A36-6F6046B6E1FB}"/>
              </a:ext>
            </a:extLst>
          </p:cNvPr>
          <p:cNvSpPr/>
          <p:nvPr/>
        </p:nvSpPr>
        <p:spPr>
          <a:xfrm rot="2700000">
            <a:off x="2411419" y="2145095"/>
            <a:ext cx="288032" cy="23042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Šipka: doprava 9">
            <a:extLst>
              <a:ext uri="{FF2B5EF4-FFF2-40B4-BE49-F238E27FC236}">
                <a16:creationId xmlns:a16="http://schemas.microsoft.com/office/drawing/2014/main" id="{68BB974E-2D14-4A25-B953-C149C739DE1F}"/>
              </a:ext>
            </a:extLst>
          </p:cNvPr>
          <p:cNvSpPr/>
          <p:nvPr/>
        </p:nvSpPr>
        <p:spPr>
          <a:xfrm>
            <a:off x="1307531" y="2926960"/>
            <a:ext cx="1080120" cy="28803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083D9EB6-078C-473F-9089-8A0F68F21329}"/>
              </a:ext>
            </a:extLst>
          </p:cNvPr>
          <p:cNvSpPr txBox="1"/>
          <p:nvPr/>
        </p:nvSpPr>
        <p:spPr>
          <a:xfrm>
            <a:off x="1195474" y="258078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A7D5h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C6B45F9B-C3C4-4212-8062-8BD6526DC8FD}"/>
              </a:ext>
            </a:extLst>
          </p:cNvPr>
          <p:cNvCxnSpPr/>
          <p:nvPr/>
        </p:nvCxnSpPr>
        <p:spPr>
          <a:xfrm>
            <a:off x="3078768" y="4631270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C17B47E9-45C3-440B-B25E-897AF45EE6E1}"/>
              </a:ext>
            </a:extLst>
          </p:cNvPr>
          <p:cNvCxnSpPr/>
          <p:nvPr/>
        </p:nvCxnSpPr>
        <p:spPr>
          <a:xfrm>
            <a:off x="3090664" y="4437112"/>
            <a:ext cx="25083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DFC9BCD9-9AD9-42E5-879F-955659CA6FC9}"/>
              </a:ext>
            </a:extLst>
          </p:cNvPr>
          <p:cNvSpPr txBox="1"/>
          <p:nvPr/>
        </p:nvSpPr>
        <p:spPr>
          <a:xfrm>
            <a:off x="869805" y="41132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Dekodér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78F85842-7BA0-4D8E-BB64-4735C8E94D95}"/>
              </a:ext>
            </a:extLst>
          </p:cNvPr>
          <p:cNvCxnSpPr/>
          <p:nvPr/>
        </p:nvCxnSpPr>
        <p:spPr>
          <a:xfrm>
            <a:off x="1907704" y="2060848"/>
            <a:ext cx="864096" cy="792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0DE88968-E041-4B4B-8E42-C520AD8ECD8A}"/>
              </a:ext>
            </a:extLst>
          </p:cNvPr>
          <p:cNvCxnSpPr/>
          <p:nvPr/>
        </p:nvCxnSpPr>
        <p:spPr>
          <a:xfrm>
            <a:off x="2206162" y="1741410"/>
            <a:ext cx="864096" cy="7920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AAA784BE-E1C7-411E-B885-A1A329565846}"/>
              </a:ext>
            </a:extLst>
          </p:cNvPr>
          <p:cNvSpPr txBox="1"/>
          <p:nvPr/>
        </p:nvSpPr>
        <p:spPr>
          <a:xfrm>
            <a:off x="1355156" y="1982492"/>
            <a:ext cx="8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RAS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6642C0B2-6972-487C-9103-1D03B30295C8}"/>
              </a:ext>
            </a:extLst>
          </p:cNvPr>
          <p:cNvSpPr txBox="1"/>
          <p:nvPr/>
        </p:nvSpPr>
        <p:spPr>
          <a:xfrm>
            <a:off x="1607618" y="1573982"/>
            <a:ext cx="89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CAS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7562FB86-BDD9-4202-A423-D8678E13E0A2}"/>
              </a:ext>
            </a:extLst>
          </p:cNvPr>
          <p:cNvSpPr txBox="1"/>
          <p:nvPr/>
        </p:nvSpPr>
        <p:spPr>
          <a:xfrm>
            <a:off x="2056933" y="2060848"/>
            <a:ext cx="3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0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8381BB5-364E-4699-AAD5-154C0D1BF238}"/>
              </a:ext>
            </a:extLst>
          </p:cNvPr>
          <p:cNvSpPr txBox="1"/>
          <p:nvPr/>
        </p:nvSpPr>
        <p:spPr>
          <a:xfrm>
            <a:off x="2407007" y="1767945"/>
            <a:ext cx="3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1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D1441689-C796-48B9-9508-0B9557AC5D57}"/>
              </a:ext>
            </a:extLst>
          </p:cNvPr>
          <p:cNvSpPr txBox="1"/>
          <p:nvPr/>
        </p:nvSpPr>
        <p:spPr>
          <a:xfrm>
            <a:off x="3915396" y="242039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Při sekvenčním přístupu na po sobě jdoucí adresy, mohou následovat další fáze CAS, vybraný řádek zůstává stejný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AC210572-F094-4B02-A07B-3C2F1A376D7D}"/>
              </a:ext>
            </a:extLst>
          </p:cNvPr>
          <p:cNvSpPr txBox="1"/>
          <p:nvPr/>
        </p:nvSpPr>
        <p:spPr>
          <a:xfrm>
            <a:off x="3748723" y="655047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65536 sloupců</a:t>
            </a:r>
          </a:p>
        </p:txBody>
      </p:sp>
      <p:cxnSp>
        <p:nvCxnSpPr>
          <p:cNvPr id="22" name="Přímá spojnice 21">
            <a:extLst>
              <a:ext uri="{FF2B5EF4-FFF2-40B4-BE49-F238E27FC236}">
                <a16:creationId xmlns:a16="http://schemas.microsoft.com/office/drawing/2014/main" id="{E6495DC6-BBA7-4C4C-928F-F02C21ECA02B}"/>
              </a:ext>
            </a:extLst>
          </p:cNvPr>
          <p:cNvCxnSpPr/>
          <p:nvPr/>
        </p:nvCxnSpPr>
        <p:spPr>
          <a:xfrm>
            <a:off x="5004048" y="3887368"/>
            <a:ext cx="0" cy="22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61E6233D-A552-4F1E-A136-7AB5C8BF9EC2}"/>
              </a:ext>
            </a:extLst>
          </p:cNvPr>
          <p:cNvCxnSpPr/>
          <p:nvPr/>
        </p:nvCxnSpPr>
        <p:spPr>
          <a:xfrm>
            <a:off x="5220072" y="3887368"/>
            <a:ext cx="0" cy="22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olný tvar: obrazec 2">
            <a:extLst>
              <a:ext uri="{FF2B5EF4-FFF2-40B4-BE49-F238E27FC236}">
                <a16:creationId xmlns:a16="http://schemas.microsoft.com/office/drawing/2014/main" id="{A8136CE9-CE54-4C32-B066-E2079825D12D}"/>
              </a:ext>
            </a:extLst>
          </p:cNvPr>
          <p:cNvSpPr/>
          <p:nvPr/>
        </p:nvSpPr>
        <p:spPr>
          <a:xfrm>
            <a:off x="2881744" y="3214991"/>
            <a:ext cx="2194311" cy="673517"/>
          </a:xfrm>
          <a:custGeom>
            <a:avLst/>
            <a:gdLst>
              <a:gd name="connsiteX0" fmla="*/ 0 w 1801091"/>
              <a:gd name="connsiteY0" fmla="*/ 986 h 702950"/>
              <a:gd name="connsiteX1" fmla="*/ 1302328 w 1801091"/>
              <a:gd name="connsiteY1" fmla="*/ 111823 h 702950"/>
              <a:gd name="connsiteX2" fmla="*/ 1801091 w 1801091"/>
              <a:gd name="connsiteY2" fmla="*/ 702950 h 70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1091" h="702950">
                <a:moveTo>
                  <a:pt x="0" y="986"/>
                </a:moveTo>
                <a:cubicBezTo>
                  <a:pt x="501073" y="-2093"/>
                  <a:pt x="1002146" y="-5171"/>
                  <a:pt x="1302328" y="111823"/>
                </a:cubicBezTo>
                <a:cubicBezTo>
                  <a:pt x="1602510" y="228817"/>
                  <a:pt x="1741055" y="552090"/>
                  <a:pt x="1801091" y="70295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098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5FE207-3629-4AF1-8C12-92E914DE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Sběrnice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2ACA08D-CA2C-4134-A657-DD67FF384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000" dirty="0"/>
              <a:t>Různé komponenty počítače vyžadují různé rychlosti přenosu dat. </a:t>
            </a:r>
          </a:p>
          <a:p>
            <a:r>
              <a:rPr lang="cs-CZ" sz="2000" dirty="0"/>
              <a:t>Z  tohoto důvodu by použití jedné sběrnice pro vše bylo neefektivní a pro různé skupiny zařízení jsou proto vytvořeny různé sběrnice nebo komunikační linky</a:t>
            </a:r>
          </a:p>
          <a:p>
            <a:endParaRPr lang="cs-CZ" sz="2000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32C00F1F-0414-4533-9657-7F65BD182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67352"/>
              </p:ext>
            </p:extLst>
          </p:nvPr>
        </p:nvGraphicFramePr>
        <p:xfrm>
          <a:off x="899592" y="3212976"/>
          <a:ext cx="734481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6504">
                  <a:extLst>
                    <a:ext uri="{9D8B030D-6E8A-4147-A177-3AD203B41FA5}">
                      <a16:colId xmlns:a16="http://schemas.microsoft.com/office/drawing/2014/main" val="2552866027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263152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Zařízení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Přibližný datový tok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565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Klávesnice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20 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4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Myš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50 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3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Tiskárna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 </a:t>
                      </a:r>
                      <a:r>
                        <a:rPr lang="cs-CZ" dirty="0" err="1"/>
                        <a:t>MB/s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16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Síťové rozhraní (Gigabitový Ethernet)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100 </a:t>
                      </a:r>
                      <a:r>
                        <a:rPr lang="cs-CZ" dirty="0" err="1"/>
                        <a:t>MB/s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3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Pevný 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150 </a:t>
                      </a:r>
                      <a:r>
                        <a:rPr lang="cs-CZ" dirty="0" err="1"/>
                        <a:t>MB/s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29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500 </a:t>
                      </a:r>
                      <a:r>
                        <a:rPr lang="cs-CZ" dirty="0" err="1"/>
                        <a:t>MB/s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45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Grafický adaptér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2000 </a:t>
                      </a:r>
                      <a:r>
                        <a:rPr lang="cs-CZ" dirty="0" err="1"/>
                        <a:t>MB/s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7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Operační paměť (DDR4)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30 000 </a:t>
                      </a:r>
                      <a:r>
                        <a:rPr lang="cs-CZ" dirty="0" err="1"/>
                        <a:t>MB/s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09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9412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17036FC2-667C-41F3-8E91-87304F7E37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Časování paměti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3265DDA2-4214-43F2-A7FE-7893C831B1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400" dirty="0"/>
              <a:t>Vhodným nastavením časování paměti lze zvýšit výkon celého počítače, ale také snížit stabilitu</a:t>
            </a:r>
          </a:p>
          <a:p>
            <a:pPr eaLnBrk="1" hangingPunct="1"/>
            <a:r>
              <a:rPr lang="cs-CZ" altLang="cs-CZ" sz="1400" dirty="0"/>
              <a:t>Správné nastavení časování paměti patří skoro do oblasti „počítačové alchymie“. Problematika je velmi komplikovaná a přesahuje rámec středoškolských možností</a:t>
            </a:r>
          </a:p>
          <a:p>
            <a:pPr eaLnBrk="1" hangingPunct="1"/>
            <a:r>
              <a:rPr lang="cs-CZ" altLang="cs-CZ" sz="1400" dirty="0"/>
              <a:t>Základní parametry časování paměti pak bývají obvykle udávány jako kombinace čtyř čísel CAS - RAS to CAS - RAS </a:t>
            </a:r>
            <a:r>
              <a:rPr lang="cs-CZ" altLang="cs-CZ" sz="1400" dirty="0" err="1"/>
              <a:t>precharge</a:t>
            </a:r>
            <a:r>
              <a:rPr lang="cs-CZ" altLang="cs-CZ" sz="1400" dirty="0"/>
              <a:t> - </a:t>
            </a:r>
            <a:r>
              <a:rPr lang="cs-CZ" altLang="cs-CZ" sz="1400" dirty="0" err="1"/>
              <a:t>Active</a:t>
            </a:r>
            <a:r>
              <a:rPr lang="cs-CZ" altLang="cs-CZ" sz="1400" dirty="0"/>
              <a:t> to </a:t>
            </a:r>
            <a:r>
              <a:rPr lang="cs-CZ" altLang="cs-CZ" sz="1400" dirty="0" err="1"/>
              <a:t>precharge</a:t>
            </a:r>
            <a:endParaRPr lang="cs-CZ" altLang="cs-CZ" sz="1400" dirty="0"/>
          </a:p>
          <a:p>
            <a:pPr eaLnBrk="1" hangingPunct="1"/>
            <a:r>
              <a:rPr lang="cs-CZ" altLang="cs-CZ" sz="1400" dirty="0"/>
              <a:t>Například: 2-3-3-6</a:t>
            </a:r>
          </a:p>
          <a:p>
            <a:pPr eaLnBrk="1" hangingPunct="1"/>
            <a:endParaRPr lang="cs-CZ" altLang="cs-CZ" sz="1400" dirty="0"/>
          </a:p>
          <a:p>
            <a:pPr eaLnBrk="1" hangingPunct="1"/>
            <a:r>
              <a:rPr lang="cs-CZ" altLang="cs-CZ" sz="1400" b="1" dirty="0"/>
              <a:t>CAS </a:t>
            </a:r>
            <a:r>
              <a:rPr lang="cs-CZ" altLang="cs-CZ" sz="1400" b="1" dirty="0" err="1"/>
              <a:t>Latency</a:t>
            </a:r>
            <a:r>
              <a:rPr lang="cs-CZ" altLang="cs-CZ" sz="1400" b="1" dirty="0"/>
              <a:t> </a:t>
            </a:r>
            <a:r>
              <a:rPr lang="cs-CZ" altLang="cs-CZ" sz="1400" dirty="0"/>
              <a:t>– Označováno také jako </a:t>
            </a:r>
            <a:r>
              <a:rPr lang="cs-CZ" altLang="cs-CZ" sz="1400" b="1" dirty="0"/>
              <a:t>CL</a:t>
            </a:r>
            <a:r>
              <a:rPr lang="cs-CZ" altLang="cs-CZ" sz="1400" dirty="0"/>
              <a:t> – Kolik taktů je třeba počkat na data, po tom, co byl vybrán sloupec. </a:t>
            </a:r>
          </a:p>
          <a:p>
            <a:pPr eaLnBrk="1" hangingPunct="1"/>
            <a:r>
              <a:rPr lang="cs-CZ" altLang="cs-CZ" sz="1400" dirty="0"/>
              <a:t>Čím je CL nižší, tím lepší </a:t>
            </a:r>
          </a:p>
          <a:p>
            <a:pPr eaLnBrk="1" hangingPunct="1"/>
            <a:r>
              <a:rPr lang="cs-CZ" altLang="cs-CZ" sz="1400" dirty="0"/>
              <a:t>V podstatě jde o nejdůležitější parametr, protože obvykle čteme data sekvenčně</a:t>
            </a:r>
          </a:p>
          <a:p>
            <a:pPr eaLnBrk="1" hangingPunct="1"/>
            <a:r>
              <a:rPr lang="cs-CZ" altLang="cs-CZ" sz="1400" dirty="0"/>
              <a:t>Přístup do paměti bude nejrychlejší, pokud program pracuje s adresami, které jsou postupně za sebou, protože ty budou uloženy ve stejném řádku – vybírá se tedy pouze sloupec</a:t>
            </a:r>
          </a:p>
          <a:p>
            <a:pPr eaLnBrk="1" hangingPunct="1"/>
            <a:r>
              <a:rPr lang="cs-CZ" altLang="cs-CZ" sz="1400" dirty="0"/>
              <a:t>Naopak náhodný přístup do paměti na různá od sebe vzdálená místa je vždy zdlouhavější</a:t>
            </a:r>
          </a:p>
          <a:p>
            <a:pPr eaLnBrk="1" hangingPunct="1"/>
            <a:endParaRPr lang="cs-CZ" altLang="cs-CZ" sz="1400" dirty="0"/>
          </a:p>
          <a:p>
            <a:pPr eaLnBrk="1" hangingPunct="1"/>
            <a:r>
              <a:rPr lang="cs-CZ" altLang="cs-CZ" sz="1400" b="1" dirty="0"/>
              <a:t>RAS to CAS</a:t>
            </a:r>
            <a:r>
              <a:rPr lang="cs-CZ" altLang="cs-CZ" sz="1400" dirty="0"/>
              <a:t> – počet taktů, které proběhnou mezi výběrem řádku a výběrem sloupce</a:t>
            </a:r>
          </a:p>
          <a:p>
            <a:pPr eaLnBrk="1" hangingPunct="1"/>
            <a:r>
              <a:rPr lang="cs-CZ" altLang="cs-CZ" sz="1400" b="1" dirty="0"/>
              <a:t>RAS  </a:t>
            </a:r>
            <a:r>
              <a:rPr lang="cs-CZ" altLang="cs-CZ" sz="1400" b="1" dirty="0" err="1"/>
              <a:t>precharge</a:t>
            </a:r>
            <a:r>
              <a:rPr lang="cs-CZ" altLang="cs-CZ" sz="1400" b="1" dirty="0"/>
              <a:t> </a:t>
            </a:r>
            <a:r>
              <a:rPr lang="cs-CZ" altLang="cs-CZ" sz="1400" dirty="0"/>
              <a:t>– počet taktů potřebný ke změně řádku. Pokud chcete přestat používat vybraný řádek, je třeba provést akci „</a:t>
            </a:r>
            <a:r>
              <a:rPr lang="cs-CZ" altLang="cs-CZ" sz="1400" dirty="0" err="1"/>
              <a:t>precharge</a:t>
            </a:r>
            <a:r>
              <a:rPr lang="cs-CZ" altLang="cs-CZ" sz="1400" dirty="0"/>
              <a:t>“ </a:t>
            </a:r>
          </a:p>
          <a:p>
            <a:pPr eaLnBrk="1" hangingPunct="1"/>
            <a:r>
              <a:rPr lang="cs-CZ" altLang="cs-CZ" sz="1400" b="1" dirty="0" err="1"/>
              <a:t>Activate</a:t>
            </a:r>
            <a:r>
              <a:rPr lang="cs-CZ" altLang="cs-CZ" sz="1400" b="1" dirty="0"/>
              <a:t> to </a:t>
            </a:r>
            <a:r>
              <a:rPr lang="cs-CZ" altLang="cs-CZ" sz="1400" b="1" dirty="0" err="1"/>
              <a:t>Precharge</a:t>
            </a:r>
            <a:r>
              <a:rPr lang="cs-CZ" altLang="cs-CZ" sz="1400" dirty="0"/>
              <a:t> – Nový řádek je vybrán  akcí „</a:t>
            </a:r>
            <a:r>
              <a:rPr lang="cs-CZ" altLang="cs-CZ" sz="1400" dirty="0" err="1"/>
              <a:t>activate</a:t>
            </a:r>
            <a:r>
              <a:rPr lang="cs-CZ" altLang="cs-CZ" sz="1400" dirty="0"/>
              <a:t>“. Další „</a:t>
            </a:r>
            <a:r>
              <a:rPr lang="cs-CZ" altLang="cs-CZ" sz="1400" dirty="0" err="1"/>
              <a:t>precharge</a:t>
            </a:r>
            <a:r>
              <a:rPr lang="cs-CZ" altLang="cs-CZ" sz="1400" dirty="0"/>
              <a:t>“ (tedy deaktivace tohoto řádku) smí proběhnou až po určitém minimálním počtu taktů. </a:t>
            </a:r>
          </a:p>
          <a:p>
            <a:pPr eaLnBrk="1" hangingPunct="1"/>
            <a:endParaRPr lang="cs-CZ" altLang="cs-CZ" sz="1400" dirty="0"/>
          </a:p>
          <a:p>
            <a:pPr eaLnBrk="1" hangingPunct="1"/>
            <a:endParaRPr lang="cs-CZ" altLang="cs-CZ" sz="1700" dirty="0"/>
          </a:p>
          <a:p>
            <a:pPr eaLnBrk="1" hangingPunct="1"/>
            <a:endParaRPr lang="cs-CZ" altLang="cs-CZ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282340F-EF94-4662-96FD-2E1F3B9076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Paměťové moduly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8845924-4988-430B-A792-E421F07F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500" dirty="0"/>
              <a:t>V osobních počítačích není paměť tvořena </a:t>
            </a:r>
            <a:r>
              <a:rPr lang="cs-CZ" altLang="cs-CZ" sz="1500"/>
              <a:t>jedním samostatným </a:t>
            </a:r>
            <a:r>
              <a:rPr lang="cs-CZ" altLang="cs-CZ" sz="1500" dirty="0"/>
              <a:t>chipem, ale několik chipů je zapojeno dohromady a tvoří </a:t>
            </a:r>
            <a:r>
              <a:rPr lang="cs-CZ" altLang="cs-CZ" sz="1500" b="1" dirty="0"/>
              <a:t>paměťový modul</a:t>
            </a:r>
          </a:p>
          <a:p>
            <a:pPr eaLnBrk="1" hangingPunct="1"/>
            <a:r>
              <a:rPr lang="cs-CZ" altLang="cs-CZ" sz="1500" dirty="0"/>
              <a:t>Chipy na paměťových modulech pracují </a:t>
            </a:r>
            <a:r>
              <a:rPr lang="cs-CZ" altLang="cs-CZ" sz="1500" b="1" dirty="0"/>
              <a:t>paralelně</a:t>
            </a:r>
            <a:r>
              <a:rPr lang="cs-CZ" altLang="cs-CZ" sz="1500" dirty="0"/>
              <a:t> – Paměti jsou pomalé, takže když už trvá přístup do paměti dlouho, čteme při takovém přístupu co nejvíce dat naráz z několika chipů paralelně (když jedete na nákup jen jednou za týden, nakoupíte si toho hodně do zásoby)</a:t>
            </a:r>
          </a:p>
          <a:p>
            <a:pPr eaLnBrk="1" hangingPunct="1"/>
            <a:endParaRPr lang="cs-CZ" altLang="cs-CZ" sz="1500" dirty="0"/>
          </a:p>
          <a:p>
            <a:pPr eaLnBrk="1" hangingPunct="1"/>
            <a:r>
              <a:rPr lang="cs-CZ" altLang="cs-CZ" sz="1500" dirty="0"/>
              <a:t>První paměťové moduly byly složeny z osmi paralelně zapojených jednobitových pamětí. </a:t>
            </a:r>
          </a:p>
          <a:p>
            <a:pPr eaLnBrk="1" hangingPunct="1"/>
            <a:r>
              <a:rPr lang="cs-CZ" altLang="cs-CZ" sz="1500" dirty="0"/>
              <a:t>Každý bit bajtu byl uložen v jiném paměťovém obvodu.</a:t>
            </a:r>
          </a:p>
          <a:p>
            <a:pPr eaLnBrk="1" hangingPunct="1"/>
            <a:r>
              <a:rPr lang="cs-CZ" altLang="cs-CZ" sz="1500" dirty="0"/>
              <a:t>Vybraná adresa je přivedena na vstup všech osmi paměťových obvodů</a:t>
            </a:r>
          </a:p>
          <a:p>
            <a:pPr eaLnBrk="1" hangingPunct="1"/>
            <a:r>
              <a:rPr lang="cs-CZ" altLang="cs-CZ" sz="1500" dirty="0"/>
              <a:t>Tyto paměťové moduly se nazývají DIP (</a:t>
            </a:r>
            <a:r>
              <a:rPr lang="cs-CZ" altLang="cs-CZ" sz="1500" dirty="0" err="1"/>
              <a:t>Dual</a:t>
            </a:r>
            <a:r>
              <a:rPr lang="cs-CZ" altLang="cs-CZ" sz="1500" dirty="0"/>
              <a:t>-in-</a:t>
            </a:r>
            <a:r>
              <a:rPr lang="cs-CZ" altLang="cs-CZ" sz="1500" dirty="0" err="1"/>
              <a:t>package</a:t>
            </a:r>
            <a:r>
              <a:rPr lang="cs-CZ" altLang="cs-CZ" sz="1500" dirty="0"/>
              <a:t>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CAF2871-D11E-4A6F-AF54-CA6F33904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SIMM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99B45843-1313-4D42-8064-680C46D47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500" dirty="0"/>
              <a:t>Později byli paměťové obvody umísťovány na malou desku zvanou SIMM (Single In-line </a:t>
            </a:r>
            <a:r>
              <a:rPr lang="cs-CZ" altLang="cs-CZ" sz="1500" dirty="0" err="1"/>
              <a:t>Memory</a:t>
            </a:r>
            <a:r>
              <a:rPr lang="cs-CZ" altLang="cs-CZ" sz="1500" dirty="0"/>
              <a:t> Module)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500" dirty="0"/>
              <a:t>Typická varianta SIMM má 72 vývodů a obsahuje 4 paměti s šířkou slova 8 bitů, které jsou zapojené paralelně, takže celková šířka dat je 32 bitů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500" dirty="0"/>
              <a:t>Tato varianta paměťových modulů se používala ve 32-bitových počítačích a umožňovala zápis/čtení 32 bitů naráz (4 bajty ležící na sousedících adresách)</a:t>
            </a:r>
          </a:p>
          <a:p>
            <a:pPr eaLnBrk="1" hangingPunct="1">
              <a:lnSpc>
                <a:spcPct val="90000"/>
              </a:lnSpc>
            </a:pPr>
            <a:endParaRPr lang="cs-CZ" altLang="cs-CZ" sz="15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1600" dirty="0"/>
          </a:p>
          <a:p>
            <a:pPr eaLnBrk="1" hangingPunct="1">
              <a:lnSpc>
                <a:spcPct val="90000"/>
              </a:lnSpc>
            </a:pPr>
            <a:endParaRPr lang="cs-CZ" altLang="cs-CZ" sz="1600"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E3137D57-4D54-4DB8-977D-8DEE00C7D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3573016"/>
            <a:ext cx="8205399" cy="230425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1D3F952-F72A-46C4-8B81-42E5F3C4C1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DIMM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FA31A414-AA85-4F9D-A2FC-636663CFDE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500" dirty="0"/>
              <a:t>Pro mikroprocesory Pentium vznikly paměťové moduly DIMM</a:t>
            </a:r>
          </a:p>
          <a:p>
            <a:pPr eaLnBrk="1" hangingPunct="1"/>
            <a:r>
              <a:rPr lang="cs-CZ" altLang="cs-CZ" sz="1500" dirty="0" err="1"/>
              <a:t>Dual</a:t>
            </a:r>
            <a:r>
              <a:rPr lang="cs-CZ" altLang="cs-CZ" sz="1500" dirty="0"/>
              <a:t> In-line </a:t>
            </a:r>
            <a:r>
              <a:rPr lang="cs-CZ" altLang="cs-CZ" sz="1500" dirty="0" err="1"/>
              <a:t>Memory</a:t>
            </a:r>
            <a:r>
              <a:rPr lang="cs-CZ" altLang="cs-CZ" sz="1500" dirty="0"/>
              <a:t> Module</a:t>
            </a:r>
          </a:p>
          <a:p>
            <a:pPr eaLnBrk="1" hangingPunct="1"/>
            <a:r>
              <a:rPr lang="cs-CZ" altLang="cs-CZ" sz="1500" dirty="0"/>
              <a:t>V podstatě jde o dva paralelně zapojené SIMM moduly</a:t>
            </a:r>
          </a:p>
          <a:p>
            <a:pPr eaLnBrk="1" hangingPunct="1"/>
            <a:r>
              <a:rPr lang="cs-CZ" altLang="cs-CZ" sz="1500" dirty="0"/>
              <a:t>Šířka dat je </a:t>
            </a:r>
            <a:r>
              <a:rPr lang="cs-CZ" altLang="cs-CZ" sz="1500" b="1" dirty="0"/>
              <a:t>64 bitů (čte se osm po sobě jdoucích adres současně)</a:t>
            </a:r>
          </a:p>
          <a:p>
            <a:pPr eaLnBrk="1" hangingPunct="1"/>
            <a:r>
              <a:rPr lang="cs-CZ" altLang="cs-CZ" sz="1500" dirty="0"/>
              <a:t>Modul má </a:t>
            </a:r>
            <a:r>
              <a:rPr lang="cs-CZ" altLang="cs-CZ" sz="1500" b="1" dirty="0"/>
              <a:t>168 vývodů</a:t>
            </a:r>
          </a:p>
          <a:p>
            <a:pPr eaLnBrk="1" hangingPunct="1"/>
            <a:r>
              <a:rPr lang="cs-CZ" altLang="cs-CZ" sz="1500" dirty="0"/>
              <a:t>Vývody jsou po obou stranách modulu</a:t>
            </a:r>
          </a:p>
          <a:p>
            <a:pPr eaLnBrk="1" hangingPunct="1"/>
            <a:r>
              <a:rPr lang="cs-CZ" altLang="cs-CZ" sz="1500" dirty="0"/>
              <a:t>kontakty na starších SIMM byly zdvojené (tzn. po obou stranách stejné) </a:t>
            </a:r>
          </a:p>
          <a:p>
            <a:pPr eaLnBrk="1" hangingPunct="1"/>
            <a:r>
              <a:rPr lang="cs-CZ" altLang="cs-CZ" sz="1500" dirty="0"/>
              <a:t>Pokud byl procesor Pentium používán s moduly SIMM, musely být osazovány v párech, aby dohromady daly 64-bitovou šířku dat</a:t>
            </a:r>
          </a:p>
        </p:txBody>
      </p:sp>
      <p:pic>
        <p:nvPicPr>
          <p:cNvPr id="60420" name="Picture 4" descr="http://upload.wikimedia.org/wikipedia/commons/8/85/DDR-SDRAM_DIMM.jpg">
            <a:extLst>
              <a:ext uri="{FF2B5EF4-FFF2-40B4-BE49-F238E27FC236}">
                <a16:creationId xmlns:a16="http://schemas.microsoft.com/office/drawing/2014/main" id="{88B01BF3-8885-4778-83F9-B0204D8E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297363"/>
            <a:ext cx="7561262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93F398B-BF29-4E8F-92D4-B5634A108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DDR DRAM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59AEE20-AFEE-4AD8-8100-6E2774592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500" dirty="0"/>
              <a:t>Double Data </a:t>
            </a:r>
            <a:r>
              <a:rPr lang="cs-CZ" altLang="cs-CZ" sz="1500" dirty="0" err="1"/>
              <a:t>Rate</a:t>
            </a:r>
            <a:r>
              <a:rPr lang="cs-CZ" altLang="cs-CZ" sz="1500" dirty="0"/>
              <a:t> DRAM</a:t>
            </a:r>
          </a:p>
          <a:p>
            <a:pPr eaLnBrk="1" hangingPunct="1"/>
            <a:r>
              <a:rPr lang="cs-CZ" altLang="cs-CZ" sz="1500" dirty="0"/>
              <a:t>Typ paměti používaný v současných počítačích PC</a:t>
            </a:r>
          </a:p>
          <a:p>
            <a:pPr eaLnBrk="1" hangingPunct="1"/>
            <a:r>
              <a:rPr lang="cs-CZ" altLang="cs-CZ" sz="1500" dirty="0"/>
              <a:t>Paměťové moduly DDR mají 184 pinů a zámek, který zaručuje správnou instalaci do paměťového slotu na základní desce</a:t>
            </a:r>
          </a:p>
          <a:p>
            <a:pPr marL="0" indent="0" eaLnBrk="1" hangingPunct="1">
              <a:buNone/>
            </a:pPr>
            <a:endParaRPr lang="cs-CZ" altLang="cs-CZ" dirty="0"/>
          </a:p>
        </p:txBody>
      </p:sp>
      <p:pic>
        <p:nvPicPr>
          <p:cNvPr id="61444" name="Picture 4" descr="http://upload.wikimedia.org/wikipedia/commons/9/9b/Generic_DDR_Memory_%28Xytram%29.jpg">
            <a:extLst>
              <a:ext uri="{FF2B5EF4-FFF2-40B4-BE49-F238E27FC236}">
                <a16:creationId xmlns:a16="http://schemas.microsoft.com/office/drawing/2014/main" id="{E0ED045E-92AE-4A73-B73A-0E01939D3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16338"/>
            <a:ext cx="7526337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E9567B3-DFB2-4C8D-85B5-91A417D72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DDR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9797704-6B21-4C1D-9179-CB65A3CA34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Synchronní DRAM = </a:t>
            </a:r>
            <a:r>
              <a:rPr lang="cs-CZ" altLang="cs-CZ" sz="1600" b="1" dirty="0"/>
              <a:t>SDRAM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SDRAM má vstup pro </a:t>
            </a:r>
            <a:r>
              <a:rPr lang="cs-CZ" altLang="cs-CZ" sz="1600" b="1" dirty="0"/>
              <a:t>hodinový signál</a:t>
            </a:r>
            <a:r>
              <a:rPr lang="cs-CZ" altLang="cs-CZ" sz="1600" dirty="0"/>
              <a:t> a veškeré události jsou synchronizovány a odvozeny od tohoto hodinového signálu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600" b="1" dirty="0"/>
              <a:t>SDR</a:t>
            </a:r>
            <a:r>
              <a:rPr lang="cs-CZ" altLang="cs-CZ" sz="1600" dirty="0"/>
              <a:t> – </a:t>
            </a:r>
            <a:r>
              <a:rPr lang="cs-CZ" altLang="cs-CZ" sz="1600" i="1" dirty="0"/>
              <a:t>Single</a:t>
            </a:r>
            <a:r>
              <a:rPr lang="cs-CZ" altLang="cs-CZ" sz="1600" dirty="0"/>
              <a:t> data </a:t>
            </a:r>
            <a:r>
              <a:rPr lang="cs-CZ" altLang="cs-CZ" sz="1600" dirty="0" err="1"/>
              <a:t>rate</a:t>
            </a: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Do této doby běžně používaná synchronní DRAM paměť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Tyto paměti mají 168 pinů a napájecí napětí typicky 3.3 V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Data se z/do paměti přenášejí při každé </a:t>
            </a:r>
            <a:r>
              <a:rPr lang="cs-CZ" altLang="cs-CZ" sz="1600" b="1" dirty="0"/>
              <a:t>vzestupné hraně</a:t>
            </a:r>
            <a:r>
              <a:rPr lang="cs-CZ" altLang="cs-CZ" sz="1600" dirty="0"/>
              <a:t> hodinového signálu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600" b="1" dirty="0"/>
              <a:t>DDR</a:t>
            </a:r>
            <a:r>
              <a:rPr lang="cs-CZ" altLang="cs-CZ" sz="1600" dirty="0"/>
              <a:t> – D</a:t>
            </a:r>
            <a:r>
              <a:rPr lang="cs-CZ" altLang="cs-CZ" sz="1600" i="1" dirty="0"/>
              <a:t>ouble</a:t>
            </a:r>
            <a:r>
              <a:rPr lang="cs-CZ" altLang="cs-CZ" sz="1600" dirty="0"/>
              <a:t> data </a:t>
            </a:r>
            <a:r>
              <a:rPr lang="cs-CZ" altLang="cs-CZ" sz="1600" dirty="0" err="1"/>
              <a:t>rate</a:t>
            </a:r>
            <a:r>
              <a:rPr lang="cs-CZ" altLang="cs-CZ" sz="16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Data se z/do paměti přenášejí při </a:t>
            </a:r>
            <a:r>
              <a:rPr lang="cs-CZ" altLang="cs-CZ" sz="1600" b="1" dirty="0"/>
              <a:t>vzestupné i sestupné</a:t>
            </a:r>
            <a:r>
              <a:rPr lang="cs-CZ" altLang="cs-CZ" sz="1600" dirty="0"/>
              <a:t> hraně hodinového signálu (tedy dvakrát během jedné periody)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nejpomalejší DDR-200 pracují na hodinové frekvenci 100 MHz, ale ke čtení/zápisu může docházet 200 000 000 krát za sekundu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Mezi procesorem a pamětí probíhá výměna </a:t>
            </a:r>
            <a:r>
              <a:rPr lang="cs-CZ" altLang="cs-CZ" sz="1600" b="1" dirty="0"/>
              <a:t>64 bitů</a:t>
            </a:r>
            <a:r>
              <a:rPr lang="cs-CZ" altLang="cs-CZ" sz="1600" dirty="0"/>
              <a:t> naráz (8 Bajtů), takže </a:t>
            </a:r>
            <a:r>
              <a:rPr lang="cs-CZ" altLang="cs-CZ" sz="1600" b="1" dirty="0"/>
              <a:t>DDR-200</a:t>
            </a:r>
            <a:r>
              <a:rPr lang="cs-CZ" altLang="cs-CZ" sz="1600" dirty="0"/>
              <a:t> běžící na frekvenci </a:t>
            </a:r>
            <a:r>
              <a:rPr lang="cs-CZ" altLang="cs-CZ" sz="1600" b="1" dirty="0"/>
              <a:t>100MHz</a:t>
            </a:r>
            <a:r>
              <a:rPr lang="cs-CZ" altLang="cs-CZ" sz="1600" dirty="0"/>
              <a:t> má teoretickou datovou propustnost </a:t>
            </a:r>
            <a:r>
              <a:rPr lang="cs-CZ" altLang="cs-CZ" sz="1600" b="1" dirty="0"/>
              <a:t>1600 </a:t>
            </a:r>
            <a:r>
              <a:rPr lang="cs-CZ" altLang="cs-CZ" sz="1600" b="1" dirty="0" err="1"/>
              <a:t>MB/s</a:t>
            </a:r>
            <a:r>
              <a:rPr lang="cs-CZ" altLang="cs-CZ" sz="1600" dirty="0"/>
              <a:t> (8x200) a používá se i označení </a:t>
            </a:r>
            <a:r>
              <a:rPr lang="cs-CZ" altLang="cs-CZ" sz="1600" b="1" dirty="0"/>
              <a:t>PC1600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b="1" dirty="0"/>
          </a:p>
          <a:p>
            <a:pPr eaLnBrk="1" hangingPunct="1">
              <a:lnSpc>
                <a:spcPct val="80000"/>
              </a:lnSpc>
            </a:pPr>
            <a:endParaRPr lang="cs-CZ" altLang="cs-CZ" sz="13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01ADAAB1-D1C9-4F07-91E3-77DCB45358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DDR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2FC46D6-E283-41EE-95D3-1E406866C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600" dirty="0"/>
              <a:t>Dvojnásobné propustnosti je dosaženo sledování </a:t>
            </a:r>
            <a:r>
              <a:rPr lang="cs-CZ" altLang="cs-CZ" sz="1600" b="1" dirty="0"/>
              <a:t>sestupné i vzestupné hrany</a:t>
            </a:r>
            <a:r>
              <a:rPr lang="cs-CZ" altLang="cs-CZ" sz="1600" dirty="0"/>
              <a:t> hodinového signálu</a:t>
            </a:r>
          </a:p>
          <a:p>
            <a:pPr eaLnBrk="1" hangingPunct="1"/>
            <a:r>
              <a:rPr lang="cs-CZ" altLang="cs-CZ" sz="1600" dirty="0"/>
              <a:t>Během </a:t>
            </a:r>
            <a:r>
              <a:rPr lang="cs-CZ" altLang="cs-CZ" sz="1600" b="1" dirty="0"/>
              <a:t>jedné periody</a:t>
            </a:r>
            <a:r>
              <a:rPr lang="cs-CZ" altLang="cs-CZ" sz="1600" dirty="0"/>
              <a:t> hodinového signálu dochází ke </a:t>
            </a:r>
            <a:r>
              <a:rPr lang="cs-CZ" altLang="cs-CZ" sz="1600" b="1" dirty="0"/>
              <a:t>dvěma změnám</a:t>
            </a:r>
            <a:r>
              <a:rPr lang="cs-CZ" altLang="cs-CZ" sz="1600" dirty="0"/>
              <a:t> (hranám)</a:t>
            </a:r>
          </a:p>
          <a:p>
            <a:pPr eaLnBrk="1" hangingPunct="1"/>
            <a:r>
              <a:rPr lang="cs-CZ" altLang="cs-CZ" sz="1600" dirty="0"/>
              <a:t>Paměť DDR vykoná během jednoho hodinového cyklu dva pracovní cykly odstartované oběma hranami</a:t>
            </a:r>
          </a:p>
          <a:p>
            <a:pPr eaLnBrk="1" hangingPunct="1"/>
            <a:r>
              <a:rPr lang="cs-CZ" altLang="cs-CZ" sz="1600" dirty="0"/>
              <a:t>DDR paměti pracují s napájecím napětím 2,5 – 2,6 V</a:t>
            </a:r>
          </a:p>
          <a:p>
            <a:pPr eaLnBrk="1" hangingPunct="1"/>
            <a:r>
              <a:rPr lang="cs-CZ" altLang="cs-CZ" sz="1600" dirty="0"/>
              <a:t>Běžně snesou i vyšší napájecí napětí, které se používá při jejich přetaktování na vyšší frekvenci (stoupne spotřeba el. energie a zahřívání, ale zvýší se stabilita)</a:t>
            </a:r>
          </a:p>
          <a:p>
            <a:pPr eaLnBrk="1" hangingPunct="1"/>
            <a:r>
              <a:rPr lang="cs-CZ" altLang="cs-CZ" sz="1600" dirty="0"/>
              <a:t>Nejdůležitější parametrem je </a:t>
            </a:r>
          </a:p>
          <a:p>
            <a:pPr lvl="1" eaLnBrk="1" hangingPunct="1"/>
            <a:r>
              <a:rPr lang="cs-CZ" altLang="cs-CZ" sz="1600" dirty="0"/>
              <a:t>CL – CAS latence (zpoždění při čtení dat po výběru sloupce), Obvykle CL=2</a:t>
            </a:r>
          </a:p>
          <a:p>
            <a:pPr lvl="1" eaLnBrk="1" hangingPunct="1"/>
            <a:r>
              <a:rPr lang="cs-CZ" altLang="cs-CZ" sz="1600" dirty="0"/>
              <a:t>Taktovací frekvence </a:t>
            </a:r>
          </a:p>
          <a:p>
            <a:pPr eaLnBrk="1" hangingPunct="1">
              <a:lnSpc>
                <a:spcPct val="80000"/>
              </a:lnSpc>
            </a:pPr>
            <a:endParaRPr lang="cs-CZ" altLang="cs-CZ" sz="1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cs-CZ" altLang="cs-CZ" sz="1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cs-CZ" altLang="cs-CZ" sz="14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1D48E7-F670-4009-BD89-98A9FBBA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DDR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F8F626-D79A-4505-B2BE-7AE18E0E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878089"/>
          </a:xfrm>
        </p:spPr>
        <p:txBody>
          <a:bodyPr/>
          <a:lstStyle/>
          <a:p>
            <a:pPr eaLnBrk="1" hangingPunct="1"/>
            <a:r>
              <a:rPr lang="cs-CZ" altLang="cs-CZ" sz="1600" u="sng" dirty="0"/>
              <a:t>Příklad:</a:t>
            </a:r>
          </a:p>
          <a:p>
            <a:pPr lvl="1" eaLnBrk="1" hangingPunct="1"/>
            <a:r>
              <a:rPr lang="cs-CZ" altLang="cs-CZ" sz="1600" b="1" dirty="0"/>
              <a:t>Paměť DDR-200</a:t>
            </a:r>
            <a:r>
              <a:rPr lang="cs-CZ" altLang="cs-CZ" sz="1600" dirty="0"/>
              <a:t> je taktována frekvencí 100 MHz a vykoná 200 milionů pracovních cyklů za sekundu</a:t>
            </a:r>
          </a:p>
          <a:p>
            <a:pPr lvl="1" eaLnBrk="1" hangingPunct="1"/>
            <a:r>
              <a:rPr lang="cs-CZ" altLang="cs-CZ" sz="1600" dirty="0"/>
              <a:t>Šířka toku dat je 64 bitů (8B). Při souvislém toku dat lze přenést 1600 </a:t>
            </a:r>
            <a:r>
              <a:rPr lang="cs-CZ" altLang="cs-CZ" sz="1600" dirty="0" err="1"/>
              <a:t>MB/s</a:t>
            </a:r>
            <a:endParaRPr lang="cs-CZ" altLang="cs-CZ" sz="1600" dirty="0"/>
          </a:p>
          <a:p>
            <a:pPr lvl="1" eaLnBrk="1" hangingPunct="1"/>
            <a:r>
              <a:rPr lang="cs-CZ" altLang="cs-CZ" sz="1600" dirty="0"/>
              <a:t>Tento modul bude označen jako PC1600</a:t>
            </a:r>
          </a:p>
          <a:p>
            <a:pPr lvl="1" eaLnBrk="1" hangingPunct="1"/>
            <a:endParaRPr lang="cs-CZ" altLang="cs-CZ" sz="1600" dirty="0"/>
          </a:p>
          <a:p>
            <a:pPr lvl="1" eaLnBrk="1" hangingPunct="1"/>
            <a:r>
              <a:rPr lang="cs-CZ" altLang="cs-CZ" sz="1600" b="1" dirty="0"/>
              <a:t>Paměť DDR-600</a:t>
            </a:r>
            <a:r>
              <a:rPr lang="cs-CZ" altLang="cs-CZ" sz="1600" dirty="0"/>
              <a:t> je taktována frekvencí 300 MHz, přenést lze 600 000 000 x 8 B = 4800 </a:t>
            </a:r>
            <a:r>
              <a:rPr lang="cs-CZ" altLang="cs-CZ" sz="1600" dirty="0" err="1"/>
              <a:t>MB/s</a:t>
            </a:r>
            <a:endParaRPr lang="cs-CZ" altLang="cs-CZ" sz="1600" dirty="0"/>
          </a:p>
          <a:p>
            <a:pPr lvl="1" eaLnBrk="1" hangingPunct="1"/>
            <a:r>
              <a:rPr lang="cs-CZ" altLang="cs-CZ" sz="1600" dirty="0"/>
              <a:t>Modul bude označen jako PC4800</a:t>
            </a:r>
          </a:p>
          <a:p>
            <a:pPr lvl="1" eaLnBrk="1" hangingPunct="1"/>
            <a:endParaRPr lang="cs-CZ" altLang="cs-CZ" sz="1600" dirty="0"/>
          </a:p>
          <a:p>
            <a:pPr lvl="1" eaLnBrk="1" hangingPunct="1"/>
            <a:endParaRPr lang="cs-CZ" altLang="cs-CZ" sz="1600" dirty="0"/>
          </a:p>
          <a:p>
            <a:pPr lvl="1" eaLnBrk="1" hangingPunct="1"/>
            <a:endParaRPr lang="cs-CZ" altLang="cs-CZ" sz="1600" dirty="0"/>
          </a:p>
          <a:p>
            <a:pPr lvl="1" eaLnBrk="1" hangingPunct="1"/>
            <a:r>
              <a:rPr lang="cs-CZ" altLang="cs-CZ" sz="1600" dirty="0"/>
              <a:t>Zásadní otázka:</a:t>
            </a:r>
          </a:p>
          <a:p>
            <a:pPr lvl="1" eaLnBrk="1" hangingPunct="1"/>
            <a:r>
              <a:rPr lang="cs-CZ" altLang="cs-CZ" sz="1600" dirty="0"/>
              <a:t>Jak je možné u DDR-600 přenést data 600 000 000 krát za sekundu, pokud CL=2? Neměl by počet přenosu být jen 150 000 000 krát za sekundu? DDR umožňuje dvě přenosy během jednoho taktu, ale CL=2 nám říká, že po adresaci trvá dva takty, než budou data k dispozici. To přeci vůbec nedává smysl…..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400" dirty="0"/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273263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E11BDCD4-BADE-4DD8-A546-0982B1F4BE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Konstrukce DDR SDRAM pamětí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53D8F0C8-4F88-4D87-B5B1-3E5E00955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cs-CZ" altLang="cs-CZ" sz="1500" dirty="0"/>
              <a:t>Příklad - </a:t>
            </a:r>
            <a:r>
              <a:rPr lang="cs-CZ" altLang="cs-CZ" sz="1500" b="1" dirty="0"/>
              <a:t>512 MB SDRAM</a:t>
            </a:r>
            <a:r>
              <a:rPr lang="cs-CZ" altLang="cs-CZ" sz="1500" dirty="0"/>
              <a:t> 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Paměťový modul bude složen z </a:t>
            </a:r>
            <a:r>
              <a:rPr lang="cs-CZ" altLang="cs-CZ" sz="1500" b="1" dirty="0"/>
              <a:t>osmi chipů</a:t>
            </a:r>
            <a:r>
              <a:rPr lang="cs-CZ" altLang="cs-CZ" sz="1500" dirty="0"/>
              <a:t> s kapacitou </a:t>
            </a:r>
            <a:r>
              <a:rPr lang="cs-CZ" altLang="cs-CZ" sz="1500" b="1" dirty="0"/>
              <a:t>64 MB </a:t>
            </a:r>
            <a:r>
              <a:rPr lang="cs-CZ" altLang="cs-CZ" sz="1500" dirty="0"/>
              <a:t>(8 x 64 MB = 512 MB)</a:t>
            </a:r>
            <a:endParaRPr lang="cs-CZ" altLang="cs-CZ" sz="1500" b="1" dirty="0"/>
          </a:p>
          <a:p>
            <a:pPr>
              <a:lnSpc>
                <a:spcPct val="80000"/>
              </a:lnSpc>
            </a:pPr>
            <a:r>
              <a:rPr lang="cs-CZ" altLang="cs-CZ" sz="1500" dirty="0"/>
              <a:t>Každý z osmi chipů přispívá svými </a:t>
            </a:r>
            <a:r>
              <a:rPr lang="cs-CZ" altLang="cs-CZ" sz="1500" b="1" dirty="0"/>
              <a:t>osmi bity</a:t>
            </a:r>
            <a:r>
              <a:rPr lang="cs-CZ" altLang="cs-CZ" sz="1500" dirty="0"/>
              <a:t> k celkové šířce </a:t>
            </a:r>
            <a:r>
              <a:rPr lang="cs-CZ" altLang="cs-CZ" sz="1500" b="1" dirty="0"/>
              <a:t>64 bitů</a:t>
            </a:r>
            <a:r>
              <a:rPr lang="cs-CZ" altLang="cs-CZ" sz="1500" dirty="0"/>
              <a:t> dat, které lze naráz přečíst nebo zapsat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Poslední tři bity fyzické adresy určují, v kterém z osmi chipů leží vybraný bajt, ale k vlastní adresaci paměťového obvodu se nepoužijí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Každý 64 MB chip obsahuje </a:t>
            </a:r>
            <a:r>
              <a:rPr lang="cs-CZ" altLang="cs-CZ" sz="1500" b="1" dirty="0"/>
              <a:t>čtyři 16 MB banky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Každá banka bude organizována jako matice, které má </a:t>
            </a:r>
            <a:r>
              <a:rPr lang="cs-CZ" altLang="cs-CZ" sz="1500" b="1" dirty="0"/>
              <a:t>4096 řádků</a:t>
            </a:r>
            <a:r>
              <a:rPr lang="cs-CZ" altLang="cs-CZ" sz="1500" dirty="0"/>
              <a:t> a </a:t>
            </a:r>
            <a:r>
              <a:rPr lang="cs-CZ" altLang="cs-CZ" sz="1500" b="1" dirty="0"/>
              <a:t>4096 sloupců  </a:t>
            </a:r>
            <a:r>
              <a:rPr lang="cs-CZ" altLang="cs-CZ" sz="1500" dirty="0"/>
              <a:t>(4096 x 4096 = 16 Mega  //  2</a:t>
            </a:r>
            <a:r>
              <a:rPr lang="cs-CZ" altLang="cs-CZ" sz="1500" baseline="30000" dirty="0"/>
              <a:t>12</a:t>
            </a:r>
            <a:r>
              <a:rPr lang="cs-CZ" altLang="cs-CZ" sz="1500" dirty="0"/>
              <a:t> x 2</a:t>
            </a:r>
            <a:r>
              <a:rPr lang="cs-CZ" altLang="cs-CZ" sz="1500" baseline="30000" dirty="0"/>
              <a:t>12</a:t>
            </a:r>
            <a:r>
              <a:rPr lang="cs-CZ" altLang="cs-CZ" sz="1500" dirty="0"/>
              <a:t> = 2</a:t>
            </a:r>
            <a:r>
              <a:rPr lang="cs-CZ" altLang="cs-CZ" sz="1500" baseline="30000" dirty="0"/>
              <a:t>24</a:t>
            </a:r>
            <a:r>
              <a:rPr lang="cs-CZ" altLang="cs-CZ" sz="1500" dirty="0"/>
              <a:t>)</a:t>
            </a:r>
            <a:endParaRPr lang="cs-CZ" altLang="cs-CZ" sz="1500" b="1" dirty="0"/>
          </a:p>
          <a:p>
            <a:pPr>
              <a:lnSpc>
                <a:spcPct val="80000"/>
              </a:lnSpc>
            </a:pPr>
            <a:r>
              <a:rPr lang="cs-CZ" altLang="cs-CZ" sz="1500" dirty="0"/>
              <a:t>K výběru řádku je potřeba 12 bitů (A0 – A11)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K výběru sloupce je potřeba 12 bitů (A0 – A11)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Adresační vstupy použité k výběru řádku a sloupce jsou totožné (A0-A11)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K výběru banky jsou potřeba 2 bity (B0, B1)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Řádek je obvykle vybrán na delší dobu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Ke změně sloupců dochází po každém čtení nebo zápisu (pokud nechceme používat stále stejnou adresu pro čtení/zápis)</a:t>
            </a:r>
          </a:p>
          <a:p>
            <a:pPr>
              <a:lnSpc>
                <a:spcPct val="80000"/>
              </a:lnSpc>
            </a:pPr>
            <a:r>
              <a:rPr lang="cs-CZ" altLang="cs-CZ" sz="1500" dirty="0"/>
              <a:t>Během čekání (CL) mohou být vybrány další banky a zasílány jim adresační pokyny – časování paměti funguje </a:t>
            </a:r>
            <a:r>
              <a:rPr lang="cs-CZ" altLang="cs-CZ" sz="1500" dirty="0" err="1"/>
              <a:t>prokládaně</a:t>
            </a:r>
            <a:r>
              <a:rPr lang="cs-CZ" altLang="cs-CZ" sz="1500" dirty="0"/>
              <a:t>, každá banka pracuje nezávisle</a:t>
            </a:r>
          </a:p>
          <a:p>
            <a:pPr>
              <a:lnSpc>
                <a:spcPct val="80000"/>
              </a:lnSpc>
            </a:pPr>
            <a:endParaRPr lang="cs-CZ" altLang="cs-CZ" sz="15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5CD415EF-7DED-412E-94F4-146D5B957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DDR2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1E41B5F7-A442-4523-9478-D3808F8755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Při stejné taktovací frekvenci nabízí dvakrát vyšší výkon než DDR, protože se pracuje dvojnásobnou šířkou dat – 16 B (128 b)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Pracují s nízkým napájecím napětím 1,8 V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Jsou dodávány v modulech DIMM s 240 vývody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Díky snížení napájecího napětí a možnosti dosáhnout stejné propustnosti při poloviční frekvenci než DDR první generace, mají DDR2 výrazné nižší spotřebu energie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u="sng" dirty="0"/>
              <a:t>Příklad: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b="1" dirty="0"/>
              <a:t>DDR2-400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Taktovací frekvence 100 MHz, při tom vykoná 200 milionů pracovních cyklů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Při jednom pracovním cyklu lze přenést 2 x 64 bitů (16 B)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Propustnost je tedy 3200 </a:t>
            </a:r>
            <a:r>
              <a:rPr lang="cs-CZ" altLang="cs-CZ" sz="1700" dirty="0" err="1"/>
              <a:t>MB/s</a:t>
            </a:r>
            <a:r>
              <a:rPr lang="cs-CZ" altLang="cs-CZ" sz="1700" dirty="0"/>
              <a:t> a paměť se bude značit jako PC2-3200</a:t>
            </a:r>
          </a:p>
          <a:p>
            <a:pPr lvl="1" eaLnBrk="1" hangingPunct="1">
              <a:lnSpc>
                <a:spcPct val="80000"/>
              </a:lnSpc>
            </a:pPr>
            <a:endParaRPr lang="cs-CZ" altLang="cs-CZ" sz="1700" dirty="0"/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b="1" dirty="0"/>
              <a:t>DDR2-1066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Taktovací frekvence 266 MHz, při tom vykoná 533 milionů pracovních cyklů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Propustnost je tedy 8533 </a:t>
            </a:r>
            <a:r>
              <a:rPr lang="cs-CZ" altLang="cs-CZ" sz="1700" dirty="0" err="1"/>
              <a:t>MB/s</a:t>
            </a:r>
            <a:r>
              <a:rPr lang="cs-CZ" altLang="cs-CZ" sz="1700" dirty="0"/>
              <a:t> a paměť se bude značit jako PC2-8500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574C64-7FA6-4BFF-88FA-9E38F3FC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Sběrnice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45C074F-169E-468B-9511-19A793D2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411662"/>
          </a:xfrm>
        </p:spPr>
        <p:txBody>
          <a:bodyPr/>
          <a:lstStyle/>
          <a:p>
            <a:r>
              <a:rPr lang="cs-CZ" sz="1800" dirty="0"/>
              <a:t>Sběrnice má obvykle podobu soustavy linek (spojů)  umístěných na základní desce PC.</a:t>
            </a:r>
          </a:p>
          <a:p>
            <a:r>
              <a:rPr lang="cs-CZ" sz="1800" dirty="0"/>
              <a:t>Aby bylo možno ke sběrnici připojovat různá zařízení, jsou kolmo k těmto spojům připájeny patice (sloty). </a:t>
            </a:r>
          </a:p>
          <a:p>
            <a:r>
              <a:rPr lang="cs-CZ" sz="1800" dirty="0"/>
              <a:t>Jednotlivé moduly (karty), které se ke sběrnici připojují, jsou pak umístěny na samostatných deskách a jejich vstupy a výstupy jsou vyvedeny na konektor. Zasunutím konektoru do slotu sběrnice je zařízení fyzicky připojeno ke sběrnici.</a:t>
            </a:r>
          </a:p>
          <a:p>
            <a:endParaRPr lang="cs-CZ" sz="20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7113873-B8BC-4446-BA34-FE8726D4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645023"/>
            <a:ext cx="4752528" cy="31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750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F09A65-7F11-4B62-A10B-850E3E90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Srovnání DDR a DDR2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FDB76C-DF34-4AA9-8A49-E7BF7490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b="1" dirty="0"/>
              <a:t>DDR-400</a:t>
            </a:r>
          </a:p>
          <a:p>
            <a:r>
              <a:rPr lang="cs-CZ" sz="1600" dirty="0"/>
              <a:t>Provede se 400 000 000 přístupů za sekundu</a:t>
            </a:r>
          </a:p>
          <a:p>
            <a:r>
              <a:rPr lang="cs-CZ" sz="1600" dirty="0"/>
              <a:t>Taktovací frekvence 200 000 000 Hz</a:t>
            </a:r>
          </a:p>
          <a:p>
            <a:r>
              <a:rPr lang="cs-CZ" sz="1600" dirty="0"/>
              <a:t>Přenáší se 8 B naráz</a:t>
            </a:r>
          </a:p>
          <a:p>
            <a:r>
              <a:rPr lang="cs-CZ" sz="1600" dirty="0"/>
              <a:t>Propustnost je 400 000 000 x 8B = </a:t>
            </a:r>
            <a:r>
              <a:rPr lang="cs-CZ" sz="1600" b="1" dirty="0"/>
              <a:t>3200 </a:t>
            </a:r>
            <a:r>
              <a:rPr lang="cs-CZ" sz="1600" b="1" dirty="0" err="1"/>
              <a:t>MB/s</a:t>
            </a:r>
            <a:endParaRPr lang="cs-CZ" sz="1600" b="1" dirty="0"/>
          </a:p>
          <a:p>
            <a:r>
              <a:rPr lang="cs-CZ" sz="1600" dirty="0"/>
              <a:t>Paměť se označí také jako </a:t>
            </a:r>
            <a:r>
              <a:rPr lang="cs-CZ" sz="1600" b="1" dirty="0"/>
              <a:t>PC3200</a:t>
            </a:r>
          </a:p>
          <a:p>
            <a:endParaRPr lang="cs-CZ" sz="1600" dirty="0"/>
          </a:p>
          <a:p>
            <a:r>
              <a:rPr lang="cs-CZ" sz="1600" b="1" dirty="0"/>
              <a:t>DDR2-400</a:t>
            </a:r>
          </a:p>
          <a:p>
            <a:r>
              <a:rPr lang="cs-CZ" sz="1600" dirty="0"/>
              <a:t>Provede se 200 000 000 přístupů za sekundu</a:t>
            </a:r>
          </a:p>
          <a:p>
            <a:r>
              <a:rPr lang="cs-CZ" sz="1600" dirty="0"/>
              <a:t>Taktovací frekvence 100 000 000 Hz</a:t>
            </a:r>
          </a:p>
          <a:p>
            <a:r>
              <a:rPr lang="cs-CZ" sz="1600" dirty="0"/>
              <a:t>Přenáší se </a:t>
            </a:r>
            <a:r>
              <a:rPr lang="cs-CZ" sz="1600" b="1" u="sng" dirty="0"/>
              <a:t>16 B naráz</a:t>
            </a:r>
          </a:p>
          <a:p>
            <a:r>
              <a:rPr lang="cs-CZ" sz="1600" dirty="0"/>
              <a:t>Propustnost je 200 000 000 x 16B = </a:t>
            </a:r>
            <a:r>
              <a:rPr lang="cs-CZ" sz="1600" b="1" dirty="0"/>
              <a:t>3200 </a:t>
            </a:r>
            <a:r>
              <a:rPr lang="cs-CZ" sz="1600" b="1" dirty="0" err="1"/>
              <a:t>MB/s</a:t>
            </a:r>
            <a:endParaRPr lang="cs-CZ" sz="1600" b="1" dirty="0"/>
          </a:p>
          <a:p>
            <a:r>
              <a:rPr lang="cs-CZ" sz="1600" dirty="0"/>
              <a:t>Paměť se označí také jako </a:t>
            </a:r>
            <a:r>
              <a:rPr lang="cs-CZ" sz="1600" b="1" dirty="0"/>
              <a:t>PC2-3200</a:t>
            </a:r>
          </a:p>
          <a:p>
            <a:endParaRPr lang="cs-CZ" sz="1600" dirty="0"/>
          </a:p>
          <a:p>
            <a:endParaRPr lang="cs-CZ" sz="1600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4ED11BDC-FAB1-4D50-8E0B-17D736D728E9}"/>
              </a:ext>
            </a:extLst>
          </p:cNvPr>
          <p:cNvSpPr txBox="1"/>
          <p:nvPr/>
        </p:nvSpPr>
        <p:spPr>
          <a:xfrm>
            <a:off x="5508104" y="3789040"/>
            <a:ext cx="3384376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Číslo </a:t>
            </a:r>
            <a:r>
              <a:rPr lang="cs-CZ" b="1" dirty="0"/>
              <a:t>400</a:t>
            </a:r>
            <a:r>
              <a:rPr lang="cs-CZ" dirty="0"/>
              <a:t> uvedené u paměti DDR2 nám neudává ani taktovací frekvenci, ani počet přístupů za sekundu. Paměti DDR400 a DDR</a:t>
            </a:r>
            <a:r>
              <a:rPr lang="cs-CZ" b="1" dirty="0"/>
              <a:t>2</a:t>
            </a:r>
            <a:r>
              <a:rPr lang="cs-CZ" dirty="0"/>
              <a:t>-400 mají stejnou propustnost a proto mají v označení i stejná čísla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6C0E54A9-825E-44E0-B079-43CC546ED4EF}"/>
              </a:ext>
            </a:extLst>
          </p:cNvPr>
          <p:cNvSpPr txBox="1"/>
          <p:nvPr/>
        </p:nvSpPr>
        <p:spPr>
          <a:xfrm>
            <a:off x="5503269" y="1606902"/>
            <a:ext cx="338437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Číslo </a:t>
            </a:r>
            <a:r>
              <a:rPr lang="cs-CZ" b="1" dirty="0"/>
              <a:t>400</a:t>
            </a:r>
            <a:r>
              <a:rPr lang="cs-CZ" dirty="0"/>
              <a:t> uvedené u paměti DDR nám udává počet přístupů za sekundu (v milionech)</a:t>
            </a:r>
          </a:p>
        </p:txBody>
      </p:sp>
      <p:sp>
        <p:nvSpPr>
          <p:cNvPr id="7" name="Volný tvar: obrazec 6">
            <a:extLst>
              <a:ext uri="{FF2B5EF4-FFF2-40B4-BE49-F238E27FC236}">
                <a16:creationId xmlns:a16="http://schemas.microsoft.com/office/drawing/2014/main" id="{00BD0628-E4E1-49D7-A034-F688639D5D26}"/>
              </a:ext>
            </a:extLst>
          </p:cNvPr>
          <p:cNvSpPr/>
          <p:nvPr/>
        </p:nvSpPr>
        <p:spPr>
          <a:xfrm>
            <a:off x="1570182" y="1357387"/>
            <a:ext cx="4618182" cy="388286"/>
          </a:xfrm>
          <a:custGeom>
            <a:avLst/>
            <a:gdLst>
              <a:gd name="connsiteX0" fmla="*/ 0 w 4618182"/>
              <a:gd name="connsiteY0" fmla="*/ 388286 h 388286"/>
              <a:gd name="connsiteX1" fmla="*/ 3001818 w 4618182"/>
              <a:gd name="connsiteY1" fmla="*/ 358 h 388286"/>
              <a:gd name="connsiteX2" fmla="*/ 4618182 w 4618182"/>
              <a:gd name="connsiteY2" fmla="*/ 332868 h 38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8182" h="388286">
                <a:moveTo>
                  <a:pt x="0" y="388286"/>
                </a:moveTo>
                <a:cubicBezTo>
                  <a:pt x="1116060" y="198940"/>
                  <a:pt x="2232121" y="9594"/>
                  <a:pt x="3001818" y="358"/>
                </a:cubicBezTo>
                <a:cubicBezTo>
                  <a:pt x="3771515" y="-8878"/>
                  <a:pt x="4194848" y="161995"/>
                  <a:pt x="4618182" y="332868"/>
                </a:cubicBez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EC8B74F-1AF8-44B9-A931-D5046FE65454}"/>
              </a:ext>
            </a:extLst>
          </p:cNvPr>
          <p:cNvSpPr/>
          <p:nvPr/>
        </p:nvSpPr>
        <p:spPr>
          <a:xfrm>
            <a:off x="1847273" y="3472788"/>
            <a:ext cx="4405745" cy="388012"/>
          </a:xfrm>
          <a:custGeom>
            <a:avLst/>
            <a:gdLst>
              <a:gd name="connsiteX0" fmla="*/ 0 w 4405745"/>
              <a:gd name="connsiteY0" fmla="*/ 360303 h 388012"/>
              <a:gd name="connsiteX1" fmla="*/ 2900218 w 4405745"/>
              <a:gd name="connsiteY1" fmla="*/ 85 h 388012"/>
              <a:gd name="connsiteX2" fmla="*/ 4405745 w 4405745"/>
              <a:gd name="connsiteY2" fmla="*/ 388012 h 38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5745" h="388012">
                <a:moveTo>
                  <a:pt x="0" y="360303"/>
                </a:moveTo>
                <a:cubicBezTo>
                  <a:pt x="1082963" y="177885"/>
                  <a:pt x="2165927" y="-4533"/>
                  <a:pt x="2900218" y="85"/>
                </a:cubicBezTo>
                <a:cubicBezTo>
                  <a:pt x="3634509" y="4703"/>
                  <a:pt x="4020127" y="196357"/>
                  <a:pt x="4405745" y="388012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71246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F09A65-7F11-4B62-A10B-850E3E90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Srovnání DDR a DDR2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8FDB76C-DF34-4AA9-8A49-E7BF7490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b="1" dirty="0"/>
              <a:t>DDR-600</a:t>
            </a:r>
          </a:p>
          <a:p>
            <a:r>
              <a:rPr lang="cs-CZ" sz="1600" dirty="0"/>
              <a:t>Provede se 600 000 000 přístupů za sekundu</a:t>
            </a:r>
          </a:p>
          <a:p>
            <a:r>
              <a:rPr lang="cs-CZ" sz="1600" dirty="0"/>
              <a:t>Taktovací frekvence 300 000 000 Hz</a:t>
            </a:r>
          </a:p>
          <a:p>
            <a:r>
              <a:rPr lang="cs-CZ" sz="1600" dirty="0"/>
              <a:t>Přenáší se 8 B naráz</a:t>
            </a:r>
          </a:p>
          <a:p>
            <a:r>
              <a:rPr lang="cs-CZ" sz="1600" dirty="0"/>
              <a:t>Propustnost je 600 000 000 x 8B = </a:t>
            </a:r>
            <a:r>
              <a:rPr lang="cs-CZ" sz="1600" b="1" dirty="0"/>
              <a:t>4800 </a:t>
            </a:r>
            <a:r>
              <a:rPr lang="cs-CZ" sz="1600" b="1" dirty="0" err="1"/>
              <a:t>MB/s</a:t>
            </a:r>
            <a:endParaRPr lang="cs-CZ" sz="1600" b="1" dirty="0"/>
          </a:p>
          <a:p>
            <a:r>
              <a:rPr lang="cs-CZ" sz="1600" dirty="0"/>
              <a:t>Paměť se označí také jako </a:t>
            </a:r>
            <a:r>
              <a:rPr lang="cs-CZ" sz="1600" b="1" dirty="0"/>
              <a:t>PC4800</a:t>
            </a:r>
          </a:p>
          <a:p>
            <a:endParaRPr lang="cs-CZ" sz="1600" dirty="0"/>
          </a:p>
          <a:p>
            <a:r>
              <a:rPr lang="cs-CZ" sz="1600" b="1" dirty="0"/>
              <a:t>DDR2-600</a:t>
            </a:r>
          </a:p>
          <a:p>
            <a:r>
              <a:rPr lang="cs-CZ" sz="1600" dirty="0"/>
              <a:t>Provede se 300 000 000 přístupů za sekundu</a:t>
            </a:r>
          </a:p>
          <a:p>
            <a:r>
              <a:rPr lang="cs-CZ" sz="1600" dirty="0"/>
              <a:t>Taktovací frekvence 150 000 000 Hz</a:t>
            </a:r>
          </a:p>
          <a:p>
            <a:r>
              <a:rPr lang="cs-CZ" sz="1600" dirty="0"/>
              <a:t>Přenáší se 16 B naráz</a:t>
            </a:r>
          </a:p>
          <a:p>
            <a:r>
              <a:rPr lang="cs-CZ" sz="1600" dirty="0"/>
              <a:t>Propustnost je 300 000 000 x 16B = </a:t>
            </a:r>
            <a:r>
              <a:rPr lang="cs-CZ" sz="1600" b="1" dirty="0"/>
              <a:t>4800 </a:t>
            </a:r>
            <a:r>
              <a:rPr lang="cs-CZ" sz="1600" b="1" dirty="0" err="1"/>
              <a:t>MB/s</a:t>
            </a:r>
            <a:endParaRPr lang="cs-CZ" sz="1600" b="1" dirty="0"/>
          </a:p>
          <a:p>
            <a:r>
              <a:rPr lang="cs-CZ" sz="1600" dirty="0"/>
              <a:t>Paměť se označí také jako </a:t>
            </a:r>
            <a:r>
              <a:rPr lang="cs-CZ" sz="1600" b="1" dirty="0"/>
              <a:t>PC2-4800</a:t>
            </a:r>
          </a:p>
          <a:p>
            <a:endParaRPr lang="cs-CZ" sz="1600" dirty="0"/>
          </a:p>
          <a:p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35637241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C8D2456-C409-49B6-8A34-774DADC3347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DDR3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F1649EA3-80AE-4EBF-9211-B7CA1C0728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cs-CZ" altLang="cs-CZ" sz="1600" dirty="0"/>
              <a:t>Napájecí napětí 1,5 – 1,35 V</a:t>
            </a:r>
          </a:p>
          <a:p>
            <a:pPr eaLnBrk="1" hangingPunct="1"/>
            <a:r>
              <a:rPr lang="cs-CZ" altLang="cs-CZ" sz="1600" dirty="0"/>
              <a:t>Díky nízkému napájecímu napětí mají ještě nižší spotřebu energie než předchůdce DDR2</a:t>
            </a:r>
          </a:p>
          <a:p>
            <a:pPr eaLnBrk="1" hangingPunct="1"/>
            <a:r>
              <a:rPr lang="cs-CZ" altLang="cs-CZ" sz="1600" dirty="0"/>
              <a:t>Zpočátku byly velmi drahé a nemuseli být vždy výkonnější než DDR2, protože mají obvykle vyšší latenci (více taktů, ale takty jsou kratší = CAS latence cca 10 </a:t>
            </a:r>
            <a:r>
              <a:rPr lang="cs-CZ" altLang="cs-CZ" sz="1600" dirty="0" err="1"/>
              <a:t>ns</a:t>
            </a:r>
            <a:r>
              <a:rPr lang="cs-CZ" altLang="cs-CZ" sz="1600" dirty="0"/>
              <a:t>)</a:t>
            </a:r>
          </a:p>
          <a:p>
            <a:pPr eaLnBrk="1" hangingPunct="1"/>
            <a:r>
              <a:rPr lang="cs-CZ" altLang="cs-CZ" sz="1600" dirty="0"/>
              <a:t>240 vývodů - jsou elektricky nekompatibilní s předchůdci DDR a DDR2</a:t>
            </a:r>
          </a:p>
          <a:p>
            <a:pPr eaLnBrk="1" hangingPunct="1"/>
            <a:r>
              <a:rPr lang="cs-CZ" altLang="cs-CZ" sz="1600" dirty="0"/>
              <a:t>Jejich éra začala s příchodem architektury </a:t>
            </a:r>
            <a:r>
              <a:rPr lang="cs-CZ" altLang="cs-CZ" sz="1600" dirty="0" err="1"/>
              <a:t>Nehalem</a:t>
            </a:r>
            <a:r>
              <a:rPr lang="cs-CZ" altLang="cs-CZ" sz="1600" dirty="0"/>
              <a:t> (tento procesor a všechny pozdější mají integrovaný řadič paměti, který již podporuje pouze DDR3)</a:t>
            </a:r>
          </a:p>
          <a:p>
            <a:pPr eaLnBrk="1" hangingPunct="1"/>
            <a:r>
              <a:rPr lang="cs-CZ" altLang="cs-CZ" sz="1600" dirty="0" err="1"/>
              <a:t>Udáváné</a:t>
            </a:r>
            <a:r>
              <a:rPr lang="cs-CZ" altLang="cs-CZ" sz="1600" dirty="0"/>
              <a:t> teoretické propustnosti (např 17 GB/s) jsou jen velmi těžko v praxi dosažitelné </a:t>
            </a:r>
          </a:p>
          <a:p>
            <a:pPr eaLnBrk="1" hangingPunct="1"/>
            <a:endParaRPr lang="cs-CZ" altLang="cs-CZ" sz="1600" dirty="0"/>
          </a:p>
          <a:p>
            <a:pPr eaLnBrk="1" hangingPunct="1"/>
            <a:endParaRPr lang="cs-CZ" altLang="cs-CZ" sz="2600" dirty="0"/>
          </a:p>
        </p:txBody>
      </p:sp>
      <p:pic>
        <p:nvPicPr>
          <p:cNvPr id="65540" name="Picture 5" descr="34390">
            <a:extLst>
              <a:ext uri="{FF2B5EF4-FFF2-40B4-BE49-F238E27FC236}">
                <a16:creationId xmlns:a16="http://schemas.microsoft.com/office/drawing/2014/main" id="{F9522422-17FE-4DB6-BB29-D80DBEC0F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343400"/>
            <a:ext cx="55721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0A52D214-3F73-4131-A163-00AF3FC49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cs-CZ" altLang="cs-CZ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6B4B807A-FD74-42A6-B1D3-B7C77D2748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s-CZ" altLang="cs-CZ"/>
          </a:p>
        </p:txBody>
      </p:sp>
      <p:pic>
        <p:nvPicPr>
          <p:cNvPr id="66564" name="Picture 4" descr="573px-Desktop_DDR_Memory_Comparison">
            <a:extLst>
              <a:ext uri="{FF2B5EF4-FFF2-40B4-BE49-F238E27FC236}">
                <a16:creationId xmlns:a16="http://schemas.microsoft.com/office/drawing/2014/main" id="{1F6950D4-D204-47E6-8854-309CBBDD4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8913"/>
            <a:ext cx="545782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26B4DC-54CE-40B1-8962-06654B7A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DDR4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E52CCA-DFA2-4BD0-8E3E-1A09E813B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8" y="1556792"/>
            <a:ext cx="8229600" cy="4411662"/>
          </a:xfrm>
        </p:spPr>
        <p:txBody>
          <a:bodyPr/>
          <a:lstStyle/>
          <a:p>
            <a:pPr algn="l"/>
            <a:r>
              <a:rPr lang="cs-CZ" sz="1600" b="0" i="0" u="none" strike="noStrike" baseline="0" dirty="0">
                <a:latin typeface="csr10"/>
              </a:rPr>
              <a:t>Používají se od roku 2014</a:t>
            </a:r>
          </a:p>
          <a:p>
            <a:pPr algn="l"/>
            <a:r>
              <a:rPr lang="cs-CZ" sz="1600" b="0" i="0" u="none" strike="noStrike" baseline="0" dirty="0">
                <a:latin typeface="csr10"/>
              </a:rPr>
              <a:t>U DDR4 pamětí se mění výrobní </a:t>
            </a:r>
            <a:r>
              <a:rPr lang="pt-BR" sz="1600" b="0" i="0" u="none" strike="noStrike" baseline="0" dirty="0">
                <a:latin typeface="csr10"/>
              </a:rPr>
              <a:t>proces (</a:t>
            </a:r>
            <a:r>
              <a:rPr lang="cs-CZ" sz="1600" b="0" i="0" u="none" strike="noStrike" baseline="0" dirty="0">
                <a:latin typeface="csr10"/>
              </a:rPr>
              <a:t>z</a:t>
            </a:r>
            <a:r>
              <a:rPr lang="pt-BR" sz="1600" b="0" i="0" u="none" strike="noStrike" baseline="0" dirty="0">
                <a:latin typeface="csr10"/>
              </a:rPr>
              <a:t> 30nm </a:t>
            </a:r>
            <a:r>
              <a:rPr lang="cs-CZ" sz="1600" b="0" i="0" u="none" strike="noStrike" baseline="0" dirty="0">
                <a:latin typeface="csr10"/>
              </a:rPr>
              <a:t> se dále přechází </a:t>
            </a:r>
            <a:r>
              <a:rPr lang="pt-BR" sz="1600" b="0" i="0" u="none" strike="noStrike" baseline="0" dirty="0">
                <a:latin typeface="csr10"/>
              </a:rPr>
              <a:t>na 20nm)</a:t>
            </a:r>
            <a:endParaRPr lang="cs-CZ" sz="1600" b="0" i="0" u="none" strike="noStrike" baseline="0" dirty="0">
              <a:latin typeface="csr10"/>
            </a:endParaRPr>
          </a:p>
          <a:p>
            <a:pPr algn="l"/>
            <a:r>
              <a:rPr lang="cs-CZ" sz="1600" dirty="0">
                <a:solidFill>
                  <a:srgbClr val="202122"/>
                </a:solidFill>
                <a:effectLst/>
                <a:latin typeface="csr10"/>
              </a:rPr>
              <a:t>Provozní napětí sníženo na 1,05 – 1,2 V</a:t>
            </a:r>
            <a:endParaRPr lang="cs-CZ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cs-CZ" sz="1600" dirty="0">
                <a:latin typeface="csr10"/>
              </a:rPr>
              <a:t>Z</a:t>
            </a:r>
            <a:r>
              <a:rPr lang="cs-CZ" sz="1600" b="0" i="0" u="none" strike="noStrike" baseline="0" dirty="0">
                <a:latin typeface="csr10"/>
              </a:rPr>
              <a:t>výšily se pracovní frekvence (nad 2000 MHz) a tím i přenosové rychlosti</a:t>
            </a:r>
          </a:p>
          <a:p>
            <a:pPr algn="l"/>
            <a:r>
              <a:rPr lang="cs-CZ" sz="1600" b="0" i="0" u="none" strike="noStrike" baseline="0" dirty="0">
                <a:latin typeface="csr10"/>
              </a:rPr>
              <a:t>Negativní změnou je zvýšení latence na CL12</a:t>
            </a:r>
          </a:p>
          <a:p>
            <a:pPr algn="l"/>
            <a:r>
              <a:rPr lang="cs-CZ" sz="1600" b="0" i="0" u="none" strike="noStrike" baseline="0" dirty="0">
                <a:latin typeface="csr10"/>
              </a:rPr>
              <a:t>Díky těmto </a:t>
            </a:r>
            <a:r>
              <a:rPr lang="pt-BR" sz="1600" b="0" i="0" u="none" strike="noStrike" baseline="0" dirty="0">
                <a:latin typeface="csr10"/>
              </a:rPr>
              <a:t>zm</a:t>
            </a:r>
            <a:r>
              <a:rPr lang="cs-CZ" sz="1600" dirty="0">
                <a:latin typeface="csr10"/>
              </a:rPr>
              <a:t>ě</a:t>
            </a:r>
            <a:r>
              <a:rPr lang="pt-BR" sz="1600" b="0" i="0" u="none" strike="noStrike" baseline="0" dirty="0">
                <a:latin typeface="csr10"/>
              </a:rPr>
              <a:t>nám se sní</a:t>
            </a:r>
            <a:r>
              <a:rPr lang="cs-CZ" sz="1600" b="0" i="0" u="none" strike="noStrike" baseline="0" dirty="0">
                <a:latin typeface="csr10"/>
              </a:rPr>
              <a:t>ž</a:t>
            </a:r>
            <a:r>
              <a:rPr lang="pt-BR" sz="1600" b="0" i="0" u="none" strike="noStrike" baseline="0" dirty="0">
                <a:latin typeface="csr10"/>
              </a:rPr>
              <a:t>ila spot</a:t>
            </a:r>
            <a:r>
              <a:rPr lang="cs-CZ" sz="1600" b="0" i="0" u="none" strike="noStrike" baseline="0" dirty="0">
                <a:latin typeface="csr10"/>
              </a:rPr>
              <a:t>ř</a:t>
            </a:r>
            <a:r>
              <a:rPr lang="pt-BR" sz="1600" b="0" i="0" u="none" strike="noStrike" baseline="0" dirty="0">
                <a:latin typeface="csr10"/>
              </a:rPr>
              <a:t>eba energie a</a:t>
            </a:r>
            <a:r>
              <a:rPr lang="cs-CZ" sz="1600" b="0" i="0" u="none" strike="noStrike" baseline="0" dirty="0">
                <a:latin typeface="csr10"/>
              </a:rPr>
              <a:t>ž</a:t>
            </a:r>
            <a:r>
              <a:rPr lang="pt-BR" sz="1600" b="0" i="0" u="none" strike="noStrike" baseline="0" dirty="0">
                <a:latin typeface="csr10"/>
              </a:rPr>
              <a:t> o 40 %</a:t>
            </a:r>
            <a:r>
              <a:rPr lang="cs-CZ" sz="1600" b="0" i="0" u="none" strike="noStrike" baseline="0" dirty="0">
                <a:latin typeface="csr10"/>
              </a:rPr>
              <a:t> při stejné propustnosti oproti předchozí generaci</a:t>
            </a:r>
          </a:p>
          <a:p>
            <a:pPr algn="l"/>
            <a:endParaRPr lang="cs-CZ" sz="1600" dirty="0">
              <a:latin typeface="csr10"/>
            </a:endParaRPr>
          </a:p>
          <a:p>
            <a:pPr algn="l"/>
            <a:r>
              <a:rPr lang="cs-CZ" sz="1600" b="0" i="0" u="none" strike="noStrike" baseline="0" dirty="0">
                <a:latin typeface="csr10"/>
              </a:rPr>
              <a:t>U těchto pamětí se obvykle udává taktovací frekvence a nikoliv počet přístupů za sekundu.</a:t>
            </a:r>
          </a:p>
          <a:p>
            <a:pPr algn="l"/>
            <a:r>
              <a:rPr lang="cs-CZ" sz="1600" dirty="0">
                <a:latin typeface="csr10"/>
              </a:rPr>
              <a:t>Příklad DDR4 2400 MHz – PC4-19200</a:t>
            </a:r>
          </a:p>
          <a:p>
            <a:pPr algn="l"/>
            <a:r>
              <a:rPr lang="cs-CZ" sz="1600" b="0" i="0" u="none" strike="noStrike" baseline="0" dirty="0">
                <a:latin typeface="csr10"/>
              </a:rPr>
              <a:t>Paměť má taktovací frekvenci 2400 MHz</a:t>
            </a:r>
          </a:p>
          <a:p>
            <a:pPr algn="l"/>
            <a:r>
              <a:rPr lang="cs-CZ" sz="1600" dirty="0">
                <a:latin typeface="csr10"/>
              </a:rPr>
              <a:t>Propustnost je 19 200 </a:t>
            </a:r>
            <a:r>
              <a:rPr lang="cs-CZ" sz="1600" dirty="0" err="1">
                <a:latin typeface="csr10"/>
              </a:rPr>
              <a:t>MB/s</a:t>
            </a:r>
            <a:r>
              <a:rPr lang="cs-CZ" sz="1600" dirty="0">
                <a:latin typeface="csr10"/>
              </a:rPr>
              <a:t> (19,2 GB/s)</a:t>
            </a:r>
          </a:p>
          <a:p>
            <a:pPr algn="l"/>
            <a:endParaRPr lang="cs-CZ" sz="1600" b="0" i="0" u="none" strike="noStrike" baseline="0" dirty="0">
              <a:latin typeface="csr10"/>
            </a:endParaRPr>
          </a:p>
          <a:p>
            <a:pPr algn="l"/>
            <a:r>
              <a:rPr lang="cs-CZ" sz="1600" b="0" i="0" u="none" strike="noStrike" baseline="0" dirty="0">
                <a:latin typeface="csr10"/>
              </a:rPr>
              <a:t>Pozor, u paměti DDR (první generace) by při taktovací frekvence 2400 MHz, </a:t>
            </a:r>
            <a:r>
              <a:rPr lang="cs-CZ" sz="1600" dirty="0">
                <a:latin typeface="csr10"/>
              </a:rPr>
              <a:t>bylo možné provést 4 800 000 000 přístupů, takže by se přeneslo 4 800 000 000 x 8B za sekundu a propustnost by byla 38 400 </a:t>
            </a:r>
            <a:r>
              <a:rPr lang="cs-CZ" sz="1600" dirty="0" err="1">
                <a:latin typeface="csr10"/>
              </a:rPr>
              <a:t>MB/s</a:t>
            </a:r>
            <a:endParaRPr lang="cs-CZ" sz="1600" dirty="0">
              <a:latin typeface="csr10"/>
            </a:endParaRPr>
          </a:p>
          <a:p>
            <a:pPr algn="l"/>
            <a:r>
              <a:rPr lang="cs-CZ" sz="1600" b="0" i="0" u="none" strike="noStrike" baseline="0" dirty="0">
                <a:latin typeface="csr10"/>
              </a:rPr>
              <a:t>Všimněte si, že u pamětí DDR4 již </a:t>
            </a:r>
            <a:r>
              <a:rPr lang="cs-CZ" sz="1600" dirty="0">
                <a:latin typeface="csr10"/>
              </a:rPr>
              <a:t>tato úvaha neplatí. Kvůli vysoké latenci, je zde třeba s propustností zacházet jiným způsobem</a:t>
            </a:r>
            <a:endParaRPr lang="pt-BR" sz="1600" b="0" i="0" u="none" strike="noStrike" baseline="0" dirty="0">
              <a:latin typeface="csr10"/>
            </a:endParaRPr>
          </a:p>
        </p:txBody>
      </p:sp>
    </p:spTree>
    <p:extLst>
      <p:ext uri="{BB962C8B-B14F-4D97-AF65-F5344CB8AC3E}">
        <p14:creationId xmlns:p14="http://schemas.microsoft.com/office/powerpoint/2010/main" val="14544792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2C26214-2473-442C-B9EB-D34359E6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8928992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AB068A7-3C70-43FF-8E86-E6827EA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DDR4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7B9A49-7C5C-4554-B460-510E1C38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19" y="3999458"/>
            <a:ext cx="648072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0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5A180-D348-4D1B-9BBA-D438722C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58D961-35E4-4BEB-AE88-DDE4CD0C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cs-CZ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 vývojem pamětí se CL (CAS latence) postupně zvyšuje. </a:t>
            </a:r>
          </a:p>
          <a:p>
            <a:pPr algn="l"/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cs-CZ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DDR byla CL mezi 2 a 3 u DDR2 se zvyšuje na hodnoty mezi 3 a 6 a DDR3 to je obvykle někde mezi 5 až 10 </a:t>
            </a:r>
          </a:p>
          <a:p>
            <a:pPr algn="l"/>
            <a:r>
              <a:rPr lang="cs-CZ" sz="1800" dirty="0">
                <a:latin typeface="Arial" panose="020B0604020202020204" pitchFamily="34" charset="0"/>
                <a:cs typeface="Arial" panose="020B0604020202020204" pitchFamily="34" charset="0"/>
              </a:rPr>
              <a:t>U DDR4 pak přes 12, dnes obvykle přes 15</a:t>
            </a:r>
            <a:endParaRPr lang="cs-CZ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cs-CZ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Taktovací frekvence pamětí se zvyšuje</a:t>
            </a:r>
          </a:p>
          <a:p>
            <a:pPr algn="l"/>
            <a:r>
              <a:rPr lang="cs-CZ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Se zvyšujícími se frekvencemi se ale zhoršuje odezva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699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B0C8A3-D23A-45F4-B4A6-197D0EB7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Multichannel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21718C-FC81-4164-A428-46C9B8EB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7638"/>
            <a:ext cx="8229600" cy="4411662"/>
          </a:xfrm>
        </p:spPr>
        <p:txBody>
          <a:bodyPr/>
          <a:lstStyle/>
          <a:p>
            <a:r>
              <a:rPr lang="cs-CZ" sz="1600" dirty="0"/>
              <a:t>Single-</a:t>
            </a:r>
            <a:r>
              <a:rPr lang="cs-CZ" sz="1600" dirty="0" err="1"/>
              <a:t>channel</a:t>
            </a:r>
            <a:r>
              <a:rPr lang="cs-CZ" sz="1600" dirty="0"/>
              <a:t> – řadič paměti obsluhuje paměťové moduly přes jednu sdílenou komunikační sběrnici</a:t>
            </a:r>
          </a:p>
          <a:p>
            <a:r>
              <a:rPr lang="cs-CZ" sz="1600" dirty="0" err="1"/>
              <a:t>Dual-channel</a:t>
            </a:r>
            <a:r>
              <a:rPr lang="cs-CZ" sz="1600" dirty="0"/>
              <a:t> – řadič paměti dokáže komunikovat dvěma oddělenými paměťovými sběrnicemi najednou. To pak zvyšuje propustnost v případě, že se čtou naráz data ležící ve dvou různých paměťových modulech a každý z nich je připojen k jiné paměťové sběrnici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64663C-E650-43CB-9338-007DF2597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68650"/>
            <a:ext cx="47625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A2B0A7-46CF-4116-BB69-CF7D35104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53136"/>
            <a:ext cx="4762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614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F2CF9-F126-419B-B142-F84D202A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Multichannel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FAE901-46B5-4733-B94D-5A3DA1C8B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dirty="0"/>
              <a:t>Pokud máte na základní desce 4 paměťové sloty, pak bývá obvykle barevně nebo jinak odlišeno, které dva sloty jsou na stejné paměťové sběrnici (kanálu)</a:t>
            </a:r>
          </a:p>
          <a:p>
            <a:r>
              <a:rPr lang="cs-CZ" sz="1600" dirty="0"/>
              <a:t>Paměťové moduly se pak vyplatí umístit do slotů tak, aby každý byl na jiné sběrnici</a:t>
            </a:r>
          </a:p>
          <a:p>
            <a:endParaRPr lang="cs-CZ" dirty="0"/>
          </a:p>
        </p:txBody>
      </p:sp>
      <p:pic>
        <p:nvPicPr>
          <p:cNvPr id="3074" name="Picture 2" descr="Dual Channel Mode Fig.1">
            <a:extLst>
              <a:ext uri="{FF2B5EF4-FFF2-40B4-BE49-F238E27FC236}">
                <a16:creationId xmlns:a16="http://schemas.microsoft.com/office/drawing/2014/main" id="{9DB8C9FB-96A1-489D-A4F2-36B62A0DC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6647881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630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6BECC372-F593-44A5-88B3-05FCC1D59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Kontrolní otázky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F69BA876-4E74-4E31-8CA9-D3035374F0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7132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Proč vznikla kroucená dvoulinka? –</a:t>
            </a:r>
            <a:r>
              <a:rPr lang="cs-CZ" altLang="cs-CZ" sz="1200" b="1" dirty="0"/>
              <a:t> je lepší jak klasická dvojlinka, menší rušení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Vysvětlete význam vodiče GND – </a:t>
            </a:r>
            <a:r>
              <a:rPr lang="cs-CZ" altLang="cs-CZ" sz="1200" b="1" dirty="0"/>
              <a:t>slouží k měření oproti napětí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Vysvětlete kolik vodičů GND bude vhodné použít při paralelním přenosu 8 bitů - </a:t>
            </a:r>
            <a:r>
              <a:rPr lang="cs-CZ" altLang="cs-CZ" sz="1200" b="1" dirty="0"/>
              <a:t>8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Proč všechna moderní komunikační rozhraní (PCI-E, S-ATA, USB) používají sériovou komunikaci –</a:t>
            </a:r>
            <a:r>
              <a:rPr lang="cs-CZ" altLang="cs-CZ" sz="1200" b="1" dirty="0"/>
              <a:t> je rychlejší než paralelní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Vysvětlete rozdíl mezi synchronním a asynchronním přenosem dat – </a:t>
            </a:r>
            <a:r>
              <a:rPr lang="cs-CZ" altLang="cs-CZ" sz="1200" b="1" dirty="0"/>
              <a:t>synchronní má hodinový signál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Vysvětlete rozdíl mezi paralelním a sériovým přenosem dat – </a:t>
            </a:r>
            <a:r>
              <a:rPr lang="cs-CZ" altLang="cs-CZ" sz="1200" b="1" dirty="0"/>
              <a:t>paralelní přenáší více dat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Vysvětlete rozdíl mezi plně duplexním a </a:t>
            </a:r>
            <a:r>
              <a:rPr lang="cs-CZ" altLang="cs-CZ" sz="1200" dirty="0" err="1"/>
              <a:t>poloduplexním</a:t>
            </a:r>
            <a:r>
              <a:rPr lang="cs-CZ" altLang="cs-CZ" sz="1200" dirty="0"/>
              <a:t> přenosem dat –</a:t>
            </a:r>
            <a:r>
              <a:rPr lang="cs-CZ" altLang="cs-CZ" sz="1200" b="1" dirty="0"/>
              <a:t> plně duplexní může komunikovat zároveň oběma směry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Vysvětlete význam vodičů </a:t>
            </a:r>
            <a:r>
              <a:rPr lang="cs-CZ" altLang="cs-CZ" sz="1200" dirty="0" err="1"/>
              <a:t>Tx</a:t>
            </a:r>
            <a:r>
              <a:rPr lang="cs-CZ" altLang="cs-CZ" sz="1200" dirty="0"/>
              <a:t> a </a:t>
            </a:r>
            <a:r>
              <a:rPr lang="cs-CZ" altLang="cs-CZ" sz="1200" dirty="0" err="1"/>
              <a:t>Rx</a:t>
            </a:r>
            <a:r>
              <a:rPr lang="cs-CZ" altLang="cs-CZ" sz="1200" dirty="0"/>
              <a:t> – </a:t>
            </a:r>
            <a:r>
              <a:rPr lang="cs-CZ" altLang="cs-CZ" sz="1200" b="1" dirty="0"/>
              <a:t>odesílající pin a přijímající (</a:t>
            </a:r>
            <a:r>
              <a:rPr lang="cs-CZ" altLang="cs-CZ" sz="1200" b="1" dirty="0" err="1"/>
              <a:t>Transmit</a:t>
            </a:r>
            <a:r>
              <a:rPr lang="cs-CZ" altLang="cs-CZ" sz="1200" b="1" dirty="0"/>
              <a:t>, </a:t>
            </a:r>
            <a:r>
              <a:rPr lang="cs-CZ" altLang="cs-CZ" sz="1200" b="1" dirty="0" err="1"/>
              <a:t>receive</a:t>
            </a:r>
            <a:r>
              <a:rPr lang="cs-CZ" altLang="cs-CZ" sz="1200" b="1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Vysvětlete význam vodičů </a:t>
            </a:r>
            <a:r>
              <a:rPr lang="cs-CZ" altLang="cs-CZ" sz="1200" dirty="0" err="1"/>
              <a:t>Tx</a:t>
            </a:r>
            <a:r>
              <a:rPr lang="cs-CZ" altLang="cs-CZ" sz="1200" dirty="0"/>
              <a:t>+ a </a:t>
            </a:r>
            <a:r>
              <a:rPr lang="cs-CZ" altLang="cs-CZ" sz="1200" dirty="0" err="1"/>
              <a:t>Tx</a:t>
            </a:r>
            <a:r>
              <a:rPr lang="cs-CZ" altLang="cs-CZ" sz="1200" dirty="0"/>
              <a:t>- - </a:t>
            </a:r>
            <a:r>
              <a:rPr lang="cs-CZ" altLang="cs-CZ" sz="1200" b="1" dirty="0" err="1"/>
              <a:t>Tx</a:t>
            </a:r>
            <a:r>
              <a:rPr lang="cs-CZ" altLang="cs-CZ" sz="1200" b="1" dirty="0"/>
              <a:t>+ posílá standardní signál, </a:t>
            </a:r>
            <a:r>
              <a:rPr lang="cs-CZ" altLang="cs-CZ" sz="1200" b="1" dirty="0" err="1"/>
              <a:t>Tx</a:t>
            </a:r>
            <a:r>
              <a:rPr lang="cs-CZ" altLang="cs-CZ" sz="1200" b="1" dirty="0"/>
              <a:t>- v záporném napětí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Co je to přeslech? – </a:t>
            </a:r>
            <a:r>
              <a:rPr lang="cs-CZ" altLang="cs-CZ" sz="1200" b="1" dirty="0"/>
              <a:t>vzájemné rušení několika paralelních signálů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Vyjmenujte všechny paralelní sběrnice – </a:t>
            </a:r>
            <a:r>
              <a:rPr lang="cs-CZ" altLang="cs-CZ" sz="1200" b="1" dirty="0"/>
              <a:t>PCI BUS, ISA, EISA, MCA, PCI, AGP, PCI-X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Jak funguje kódování 8b10b –</a:t>
            </a:r>
            <a:r>
              <a:rPr lang="cs-CZ" altLang="cs-CZ" sz="1200" b="1" dirty="0"/>
              <a:t> z 8 bitů udělá 10 bitů, pravidelné střídání 1 a 0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Bývá sériová komunikace obvykle synchronní nebo asynchronní a proč? – </a:t>
            </a:r>
            <a:r>
              <a:rPr lang="cs-CZ" altLang="cs-CZ" sz="1200" b="1" dirty="0"/>
              <a:t>asynchronní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Bývá paralelní komunikace obvykle synchronní nebo asynchronní a proč? - </a:t>
            </a:r>
            <a:r>
              <a:rPr lang="cs-CZ" altLang="cs-CZ" sz="1200" b="1" dirty="0"/>
              <a:t>synchronní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Kódování 8b10b má smysl použít při synchronním nebo asynchronním přenosu a proč? - </a:t>
            </a:r>
            <a:r>
              <a:rPr lang="cs-CZ" altLang="cs-CZ" sz="1200" b="1" dirty="0"/>
              <a:t>asynchronním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Vysvětlete pojem „sběrnice“ –</a:t>
            </a:r>
            <a:r>
              <a:rPr lang="cs-CZ" altLang="cs-CZ" sz="1200" b="1" dirty="0"/>
              <a:t> nejjednodušší komunikační topologie, slouží k zapojení komponentu do počítače a komunikaci mezi nimi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Popište roli severního můstku – </a:t>
            </a:r>
            <a:r>
              <a:rPr lang="cs-CZ" altLang="cs-CZ" sz="1200" b="1" dirty="0"/>
              <a:t>část </a:t>
            </a:r>
            <a:r>
              <a:rPr lang="cs-CZ" altLang="cs-CZ" sz="1200" b="1" dirty="0" err="1"/>
              <a:t>chipsetu</a:t>
            </a:r>
            <a:r>
              <a:rPr lang="cs-CZ" altLang="cs-CZ" sz="1200" b="1" dirty="0"/>
              <a:t>, komunikace mezi RAM a CPU, mezi GPU a CPU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Proč architektura mikroprocesorů </a:t>
            </a:r>
            <a:r>
              <a:rPr lang="cs-CZ" altLang="cs-CZ" sz="1200" dirty="0" err="1"/>
              <a:t>SandyBridge</a:t>
            </a:r>
            <a:r>
              <a:rPr lang="cs-CZ" altLang="cs-CZ" sz="1200" dirty="0"/>
              <a:t> přesunula řadič paměti přímo do mikroprocesoru? – </a:t>
            </a:r>
            <a:r>
              <a:rPr lang="cs-CZ" altLang="cs-CZ" sz="1200" b="1" dirty="0"/>
              <a:t>uvnitř CPU může probíhat paralelní komunikace na velmi vysoké rychlosti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Popište roli jižního můstku – </a:t>
            </a:r>
            <a:r>
              <a:rPr lang="cs-CZ" altLang="cs-CZ" sz="1200" b="1" dirty="0"/>
              <a:t>I/O zařízení, které nepožadují takovou rychlost - klávesnice, myš, pevné disky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Musí být frekvence FSB a taktovací frekvence paměti stejná? – </a:t>
            </a:r>
            <a:r>
              <a:rPr lang="cs-CZ" altLang="cs-CZ" sz="1200" b="1" dirty="0"/>
              <a:t>ne, protože se dokáže provádět na jiné frekvenci komunikace s CPU a na jiné frekvenci s RAM - proto tam vlastně je</a:t>
            </a:r>
            <a:endParaRPr lang="cs-CZ" altLang="cs-CZ" sz="12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Vysvětlete zkratku SDRAM – </a:t>
            </a:r>
            <a:r>
              <a:rPr lang="cs-CZ" altLang="cs-CZ" sz="1200" b="1" dirty="0"/>
              <a:t>synchronní DRAM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200" dirty="0"/>
              <a:t>Bude se nějak lišit výkon mikroprocesoru při nastavení – </a:t>
            </a:r>
            <a:r>
              <a:rPr lang="cs-CZ" altLang="cs-CZ" sz="1200" b="1" dirty="0"/>
              <a:t>frekvence CPU se odvozuje na základě FSB * násobič (FSB – propojení CPU se severním můstkem)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200" dirty="0"/>
              <a:t>FSB 200 MHz, násobič 9x  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200" dirty="0"/>
              <a:t>FSB 300 MHz, násobič 6x – </a:t>
            </a:r>
            <a:r>
              <a:rPr lang="cs-CZ" altLang="cs-CZ" sz="1200" b="1" dirty="0"/>
              <a:t>bude rychlejší, protože FSB bude přenášet rychleji data</a:t>
            </a:r>
          </a:p>
          <a:p>
            <a:pPr eaLnBrk="1" hangingPunct="1">
              <a:lnSpc>
                <a:spcPct val="80000"/>
              </a:lnSpc>
            </a:pPr>
            <a:endParaRPr lang="cs-CZ" altLang="cs-CZ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4CE8C14981BF4CBC493A3F7F132DCE" ma:contentTypeVersion="2" ma:contentTypeDescription="Vytvoří nový dokument" ma:contentTypeScope="" ma:versionID="eafae4565c518caa62d4da08735c7f48">
  <xsd:schema xmlns:xsd="http://www.w3.org/2001/XMLSchema" xmlns:xs="http://www.w3.org/2001/XMLSchema" xmlns:p="http://schemas.microsoft.com/office/2006/metadata/properties" xmlns:ns2="c03aa7f5-da92-46be-bbd5-752e8d8cfb59" targetNamespace="http://schemas.microsoft.com/office/2006/metadata/properties" ma:root="true" ma:fieldsID="4aa9e07a25eb4b13cbdf99461fe2be06" ns2:_="">
    <xsd:import namespace="c03aa7f5-da92-46be-bbd5-752e8d8cfb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aa7f5-da92-46be-bbd5-752e8d8cfb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602782-5F60-4A52-9AFB-59CA5DEA8D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3aa7f5-da92-46be-bbd5-752e8d8cfb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7D7240-97C5-4DF6-B0A3-A2B6E585BB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87C1E3-3745-42E5-905B-F244E414E9F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1697</TotalTime>
  <Words>8328</Words>
  <Application>Microsoft Office PowerPoint</Application>
  <PresentationFormat>Předvádění na obrazovce (4:3)</PresentationFormat>
  <Paragraphs>846</Paragraphs>
  <Slides>100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100</vt:i4>
      </vt:variant>
    </vt:vector>
  </HeadingPairs>
  <TitlesOfParts>
    <vt:vector size="105" baseType="lpstr">
      <vt:lpstr>Arial</vt:lpstr>
      <vt:lpstr>csr10</vt:lpstr>
      <vt:lpstr>Trebuchet MS</vt:lpstr>
      <vt:lpstr>Wingdings</vt:lpstr>
      <vt:lpstr>Network</vt:lpstr>
      <vt:lpstr>Sběrnice</vt:lpstr>
      <vt:lpstr>Sběrnice</vt:lpstr>
      <vt:lpstr>Sběrnice</vt:lpstr>
      <vt:lpstr>Sběrnice</vt:lpstr>
      <vt:lpstr>Sběrnice</vt:lpstr>
      <vt:lpstr>Sběrnice</vt:lpstr>
      <vt:lpstr>Sběrnice – další pojmy</vt:lpstr>
      <vt:lpstr>Sběrnice</vt:lpstr>
      <vt:lpstr>Sběrnice</vt:lpstr>
      <vt:lpstr>Sběrnice</vt:lpstr>
      <vt:lpstr>Sběrnice</vt:lpstr>
      <vt:lpstr>Sběrnice</vt:lpstr>
      <vt:lpstr>I/O adresy</vt:lpstr>
      <vt:lpstr>PC bus</vt:lpstr>
      <vt:lpstr>PC bus</vt:lpstr>
      <vt:lpstr>Prezentace aplikace PowerPoint</vt:lpstr>
      <vt:lpstr>Sběrnice ISA</vt:lpstr>
      <vt:lpstr>ISA</vt:lpstr>
      <vt:lpstr>ISA</vt:lpstr>
      <vt:lpstr>ISA</vt:lpstr>
      <vt:lpstr>Sběrnice ISA</vt:lpstr>
      <vt:lpstr>Sběrnice MCA</vt:lpstr>
      <vt:lpstr>EISA</vt:lpstr>
      <vt:lpstr>EISA</vt:lpstr>
      <vt:lpstr>EISA</vt:lpstr>
      <vt:lpstr>VL Bus</vt:lpstr>
      <vt:lpstr>Prezentace aplikace PowerPoint</vt:lpstr>
      <vt:lpstr>VL BUS</vt:lpstr>
      <vt:lpstr>PCI</vt:lpstr>
      <vt:lpstr>PCI</vt:lpstr>
      <vt:lpstr>PCI</vt:lpstr>
      <vt:lpstr>PCI</vt:lpstr>
      <vt:lpstr>PnP (Plug and Play)</vt:lpstr>
      <vt:lpstr>PCI - přerušení</vt:lpstr>
      <vt:lpstr>PCI - revize</vt:lpstr>
      <vt:lpstr>PCI - X</vt:lpstr>
      <vt:lpstr>AGP</vt:lpstr>
      <vt:lpstr>Prezentace aplikace PowerPoint</vt:lpstr>
      <vt:lpstr>AGP</vt:lpstr>
      <vt:lpstr>PCI - Express</vt:lpstr>
      <vt:lpstr>PCI-E x1</vt:lpstr>
      <vt:lpstr>Prezentace aplikace PowerPoint</vt:lpstr>
      <vt:lpstr>PCI - E</vt:lpstr>
      <vt:lpstr>PCI - Express</vt:lpstr>
      <vt:lpstr>PCI - E</vt:lpstr>
      <vt:lpstr>PCI – E</vt:lpstr>
      <vt:lpstr>PCI–E 2.0</vt:lpstr>
      <vt:lpstr>PCI-E 3.0</vt:lpstr>
      <vt:lpstr>PCI-E 4.0 a 5.0</vt:lpstr>
      <vt:lpstr>PCI-E x16</vt:lpstr>
      <vt:lpstr>Sběrnice</vt:lpstr>
      <vt:lpstr>Komunikační cesty na základní desce</vt:lpstr>
      <vt:lpstr>FSB</vt:lpstr>
      <vt:lpstr>Prezentace aplikace PowerPoint</vt:lpstr>
      <vt:lpstr>Northbridge</vt:lpstr>
      <vt:lpstr>Southbridge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Komunikace s pamětí, SDRAM</vt:lpstr>
      <vt:lpstr>Adresový dekodér</vt:lpstr>
      <vt:lpstr>Adresový dekodér</vt:lpstr>
      <vt:lpstr>Adresový dekodér</vt:lpstr>
      <vt:lpstr>Adresový dekodér</vt:lpstr>
      <vt:lpstr>Adresový dekodér</vt:lpstr>
      <vt:lpstr>Dekodér</vt:lpstr>
      <vt:lpstr>Dekódování adresy</vt:lpstr>
      <vt:lpstr>Dekódování adresy</vt:lpstr>
      <vt:lpstr>Dekódování adresy (RAS a CAS)</vt:lpstr>
      <vt:lpstr>Dekódování adresy</vt:lpstr>
      <vt:lpstr>Dekódování adresy</vt:lpstr>
      <vt:lpstr>Dekódování adresy</vt:lpstr>
      <vt:lpstr>Dekódování adresy</vt:lpstr>
      <vt:lpstr>Časování paměti</vt:lpstr>
      <vt:lpstr>Paměťové moduly</vt:lpstr>
      <vt:lpstr>SIMM</vt:lpstr>
      <vt:lpstr>DIMM</vt:lpstr>
      <vt:lpstr>DDR DRAM</vt:lpstr>
      <vt:lpstr>DDR</vt:lpstr>
      <vt:lpstr>DDR</vt:lpstr>
      <vt:lpstr>DDR</vt:lpstr>
      <vt:lpstr>Konstrukce DDR SDRAM pamětí</vt:lpstr>
      <vt:lpstr>DDR2</vt:lpstr>
      <vt:lpstr>Srovnání DDR a DDR2</vt:lpstr>
      <vt:lpstr>Srovnání DDR a DDR2</vt:lpstr>
      <vt:lpstr>DDR3</vt:lpstr>
      <vt:lpstr>Prezentace aplikace PowerPoint</vt:lpstr>
      <vt:lpstr>DDR4</vt:lpstr>
      <vt:lpstr>DDR4</vt:lpstr>
      <vt:lpstr>Prezentace aplikace PowerPoint</vt:lpstr>
      <vt:lpstr>Multichannel</vt:lpstr>
      <vt:lpstr>Multichannel</vt:lpstr>
      <vt:lpstr>Kontrolní otázky</vt:lpstr>
      <vt:lpstr>Kontrolní otázky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Sběrnice</dc:title>
  <dc:creator>Radek Jelínek</dc:creator>
  <cp:lastModifiedBy>Čermák Karel</cp:lastModifiedBy>
  <cp:revision>122</cp:revision>
  <cp:lastPrinted>1601-01-01T00:00:00Z</cp:lastPrinted>
  <dcterms:created xsi:type="dcterms:W3CDTF">2006-11-21T19:22:09Z</dcterms:created>
  <dcterms:modified xsi:type="dcterms:W3CDTF">2022-11-23T13:36:03Z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  <property fmtid="{D5CDD505-2E9C-101B-9397-08002B2CF9AE}" pid="3" name="ContentTypeId">
    <vt:lpwstr>0x010100584CE8C14981BF4CBC493A3F7F132DCE</vt:lpwstr>
  </property>
</Properties>
</file>